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537" r:id="rId3"/>
    <p:sldId id="430" r:id="rId4"/>
    <p:sldId id="550" r:id="rId5"/>
    <p:sldId id="435" r:id="rId6"/>
    <p:sldId id="434" r:id="rId7"/>
    <p:sldId id="390" r:id="rId8"/>
    <p:sldId id="431" r:id="rId9"/>
    <p:sldId id="559" r:id="rId10"/>
    <p:sldId id="538" r:id="rId11"/>
    <p:sldId id="432" r:id="rId12"/>
    <p:sldId id="437" r:id="rId13"/>
    <p:sldId id="433" r:id="rId14"/>
    <p:sldId id="560" r:id="rId15"/>
    <p:sldId id="539" r:id="rId16"/>
    <p:sldId id="540" r:id="rId17"/>
    <p:sldId id="436" r:id="rId18"/>
    <p:sldId id="562" r:id="rId19"/>
    <p:sldId id="541" r:id="rId20"/>
    <p:sldId id="438" r:id="rId21"/>
    <p:sldId id="563" r:id="rId22"/>
    <p:sldId id="542" r:id="rId23"/>
    <p:sldId id="564" r:id="rId24"/>
    <p:sldId id="556" r:id="rId25"/>
    <p:sldId id="543" r:id="rId26"/>
    <p:sldId id="441" r:id="rId27"/>
    <p:sldId id="545" r:id="rId28"/>
    <p:sldId id="546" r:id="rId29"/>
    <p:sldId id="401" r:id="rId30"/>
    <p:sldId id="544" r:id="rId31"/>
    <p:sldId id="547" r:id="rId32"/>
    <p:sldId id="548" r:id="rId33"/>
    <p:sldId id="549" r:id="rId34"/>
    <p:sldId id="552" r:id="rId35"/>
    <p:sldId id="412" r:id="rId36"/>
    <p:sldId id="551" r:id="rId37"/>
    <p:sldId id="553" r:id="rId38"/>
    <p:sldId id="555" r:id="rId39"/>
    <p:sldId id="554" r:id="rId40"/>
    <p:sldId id="566" r:id="rId41"/>
    <p:sldId id="402" r:id="rId42"/>
    <p:sldId id="414" r:id="rId43"/>
    <p:sldId id="439" r:id="rId44"/>
    <p:sldId id="387" r:id="rId45"/>
    <p:sldId id="392" r:id="rId46"/>
    <p:sldId id="565" r:id="rId47"/>
    <p:sldId id="567" r:id="rId48"/>
    <p:sldId id="403" r:id="rId49"/>
    <p:sldId id="404" r:id="rId50"/>
    <p:sldId id="423" r:id="rId51"/>
    <p:sldId id="39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4AC0C-832F-4D4F-8A97-64D1DA30331C}" v="31" dt="2021-07-20T16:57:28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4611"/>
  </p:normalViewPr>
  <p:slideViewPr>
    <p:cSldViewPr snapToGrid="0" snapToObjects="1">
      <p:cViewPr varScale="1">
        <p:scale>
          <a:sx n="120" d="100"/>
          <a:sy n="120" d="100"/>
        </p:scale>
        <p:origin x="1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, Adam (NIH/NIMH) [E]" userId="a4915de6-882a-4abf-aa3c-6287113119ae" providerId="ADAL" clId="{B6E4AC0C-832F-4D4F-8A97-64D1DA30331C}"/>
    <pc:docChg chg="undo custSel addSld delSld modSld sldOrd">
      <pc:chgData name="Thomas, Adam (NIH/NIMH) [E]" userId="a4915de6-882a-4abf-aa3c-6287113119ae" providerId="ADAL" clId="{B6E4AC0C-832F-4D4F-8A97-64D1DA30331C}" dt="2021-07-20T16:58:06.439" v="644" actId="14100"/>
      <pc:docMkLst>
        <pc:docMk/>
      </pc:docMkLst>
      <pc:sldChg chg="del">
        <pc:chgData name="Thomas, Adam (NIH/NIMH) [E]" userId="a4915de6-882a-4abf-aa3c-6287113119ae" providerId="ADAL" clId="{B6E4AC0C-832F-4D4F-8A97-64D1DA30331C}" dt="2021-07-20T16:27:04.160" v="7" actId="2696"/>
        <pc:sldMkLst>
          <pc:docMk/>
          <pc:sldMk cId="0" sldId="373"/>
        </pc:sldMkLst>
      </pc:sldChg>
      <pc:sldChg chg="ord">
        <pc:chgData name="Thomas, Adam (NIH/NIMH) [E]" userId="a4915de6-882a-4abf-aa3c-6287113119ae" providerId="ADAL" clId="{B6E4AC0C-832F-4D4F-8A97-64D1DA30331C}" dt="2021-07-20T16:26:40.414" v="3" actId="20578"/>
        <pc:sldMkLst>
          <pc:docMk/>
          <pc:sldMk cId="0" sldId="387"/>
        </pc:sldMkLst>
      </pc:sldChg>
      <pc:sldChg chg="del">
        <pc:chgData name="Thomas, Adam (NIH/NIMH) [E]" userId="a4915de6-882a-4abf-aa3c-6287113119ae" providerId="ADAL" clId="{B6E4AC0C-832F-4D4F-8A97-64D1DA30331C}" dt="2021-07-20T16:27:00.110" v="6" actId="2696"/>
        <pc:sldMkLst>
          <pc:docMk/>
          <pc:sldMk cId="0" sldId="391"/>
        </pc:sldMkLst>
      </pc:sldChg>
      <pc:sldChg chg="delSp modSp mod">
        <pc:chgData name="Thomas, Adam (NIH/NIMH) [E]" userId="a4915de6-882a-4abf-aa3c-6287113119ae" providerId="ADAL" clId="{B6E4AC0C-832F-4D4F-8A97-64D1DA30331C}" dt="2021-07-20T16:28:13.627" v="37" actId="20577"/>
        <pc:sldMkLst>
          <pc:docMk/>
          <pc:sldMk cId="0" sldId="392"/>
        </pc:sldMkLst>
        <pc:spChg chg="mod">
          <ac:chgData name="Thomas, Adam (NIH/NIMH) [E]" userId="a4915de6-882a-4abf-aa3c-6287113119ae" providerId="ADAL" clId="{B6E4AC0C-832F-4D4F-8A97-64D1DA30331C}" dt="2021-07-20T16:28:13.627" v="37" actId="20577"/>
          <ac:spMkLst>
            <pc:docMk/>
            <pc:sldMk cId="0" sldId="392"/>
            <ac:spMk id="2" creationId="{6B5FF6EF-CBDC-974F-BC53-EC35380266D8}"/>
          </ac:spMkLst>
        </pc:spChg>
        <pc:spChg chg="del">
          <ac:chgData name="Thomas, Adam (NIH/NIMH) [E]" userId="a4915de6-882a-4abf-aa3c-6287113119ae" providerId="ADAL" clId="{B6E4AC0C-832F-4D4F-8A97-64D1DA30331C}" dt="2021-07-20T16:27:50.808" v="17" actId="478"/>
          <ac:spMkLst>
            <pc:docMk/>
            <pc:sldMk cId="0" sldId="392"/>
            <ac:spMk id="4" creationId="{212E1EAA-2323-984F-872E-6339A3499F26}"/>
          </ac:spMkLst>
        </pc:spChg>
        <pc:picChg chg="del">
          <ac:chgData name="Thomas, Adam (NIH/NIMH) [E]" userId="a4915de6-882a-4abf-aa3c-6287113119ae" providerId="ADAL" clId="{B6E4AC0C-832F-4D4F-8A97-64D1DA30331C}" dt="2021-07-20T16:28:08.479" v="25" actId="478"/>
          <ac:picMkLst>
            <pc:docMk/>
            <pc:sldMk cId="0" sldId="392"/>
            <ac:picMk id="3" creationId="{AA633E6C-0485-5D42-B601-A46E38C35B1B}"/>
          </ac:picMkLst>
        </pc:picChg>
      </pc:sldChg>
      <pc:sldChg chg="del">
        <pc:chgData name="Thomas, Adam (NIH/NIMH) [E]" userId="a4915de6-882a-4abf-aa3c-6287113119ae" providerId="ADAL" clId="{B6E4AC0C-832F-4D4F-8A97-64D1DA30331C}" dt="2021-07-20T16:27:07.955" v="8" actId="2696"/>
        <pc:sldMkLst>
          <pc:docMk/>
          <pc:sldMk cId="0" sldId="393"/>
        </pc:sldMkLst>
      </pc:sldChg>
      <pc:sldChg chg="add del">
        <pc:chgData name="Thomas, Adam (NIH/NIMH) [E]" userId="a4915de6-882a-4abf-aa3c-6287113119ae" providerId="ADAL" clId="{B6E4AC0C-832F-4D4F-8A97-64D1DA30331C}" dt="2021-07-20T16:27:52.795" v="19" actId="2696"/>
        <pc:sldMkLst>
          <pc:docMk/>
          <pc:sldMk cId="0" sldId="394"/>
        </pc:sldMkLst>
      </pc:sldChg>
      <pc:sldChg chg="delSp mod">
        <pc:chgData name="Thomas, Adam (NIH/NIMH) [E]" userId="a4915de6-882a-4abf-aa3c-6287113119ae" providerId="ADAL" clId="{B6E4AC0C-832F-4D4F-8A97-64D1DA30331C}" dt="2021-07-20T16:28:47.514" v="40" actId="478"/>
        <pc:sldMkLst>
          <pc:docMk/>
          <pc:sldMk cId="0" sldId="396"/>
        </pc:sldMkLst>
        <pc:spChg chg="del">
          <ac:chgData name="Thomas, Adam (NIH/NIMH) [E]" userId="a4915de6-882a-4abf-aa3c-6287113119ae" providerId="ADAL" clId="{B6E4AC0C-832F-4D4F-8A97-64D1DA30331C}" dt="2021-07-20T16:28:47.514" v="40" actId="478"/>
          <ac:spMkLst>
            <pc:docMk/>
            <pc:sldMk cId="0" sldId="396"/>
            <ac:spMk id="3" creationId="{E3E00137-8442-6243-986B-69C4993C9912}"/>
          </ac:spMkLst>
        </pc:spChg>
      </pc:sldChg>
      <pc:sldChg chg="del">
        <pc:chgData name="Thomas, Adam (NIH/NIMH) [E]" userId="a4915de6-882a-4abf-aa3c-6287113119ae" providerId="ADAL" clId="{B6E4AC0C-832F-4D4F-8A97-64D1DA30331C}" dt="2021-07-20T16:27:46.270" v="15" actId="2696"/>
        <pc:sldMkLst>
          <pc:docMk/>
          <pc:sldMk cId="0" sldId="398"/>
        </pc:sldMkLst>
      </pc:sldChg>
      <pc:sldChg chg="modSp">
        <pc:chgData name="Thomas, Adam (NIH/NIMH) [E]" userId="a4915de6-882a-4abf-aa3c-6287113119ae" providerId="ADAL" clId="{B6E4AC0C-832F-4D4F-8A97-64D1DA30331C}" dt="2021-07-20T16:29:44.862" v="47" actId="33524"/>
        <pc:sldMkLst>
          <pc:docMk/>
          <pc:sldMk cId="0" sldId="401"/>
        </pc:sldMkLst>
        <pc:spChg chg="mod">
          <ac:chgData name="Thomas, Adam (NIH/NIMH) [E]" userId="a4915de6-882a-4abf-aa3c-6287113119ae" providerId="ADAL" clId="{B6E4AC0C-832F-4D4F-8A97-64D1DA30331C}" dt="2021-07-20T16:29:44.862" v="47" actId="33524"/>
          <ac:spMkLst>
            <pc:docMk/>
            <pc:sldMk cId="0" sldId="401"/>
            <ac:spMk id="3" creationId="{A6D2B21B-FBCC-954C-AC55-5A1BB1A2C424}"/>
          </ac:spMkLst>
        </pc:spChg>
      </pc:sldChg>
      <pc:sldChg chg="delSp modSp mod ord">
        <pc:chgData name="Thomas, Adam (NIH/NIMH) [E]" userId="a4915de6-882a-4abf-aa3c-6287113119ae" providerId="ADAL" clId="{B6E4AC0C-832F-4D4F-8A97-64D1DA30331C}" dt="2021-07-20T16:34:58.966" v="83" actId="20577"/>
        <pc:sldMkLst>
          <pc:docMk/>
          <pc:sldMk cId="0" sldId="402"/>
        </pc:sldMkLst>
        <pc:spChg chg="mod">
          <ac:chgData name="Thomas, Adam (NIH/NIMH) [E]" userId="a4915de6-882a-4abf-aa3c-6287113119ae" providerId="ADAL" clId="{B6E4AC0C-832F-4D4F-8A97-64D1DA30331C}" dt="2021-07-20T16:34:58.966" v="83" actId="20577"/>
          <ac:spMkLst>
            <pc:docMk/>
            <pc:sldMk cId="0" sldId="402"/>
            <ac:spMk id="2" creationId="{36293596-6B70-AC40-AC44-A666B7D2C2CE}"/>
          </ac:spMkLst>
        </pc:spChg>
        <pc:spChg chg="del">
          <ac:chgData name="Thomas, Adam (NIH/NIMH) [E]" userId="a4915de6-882a-4abf-aa3c-6287113119ae" providerId="ADAL" clId="{B6E4AC0C-832F-4D4F-8A97-64D1DA30331C}" dt="2021-07-20T16:28:29.599" v="39" actId="478"/>
          <ac:spMkLst>
            <pc:docMk/>
            <pc:sldMk cId="0" sldId="402"/>
            <ac:spMk id="8" creationId="{6BA10C61-C82F-FF4A-BB1B-DD72DF411C5C}"/>
          </ac:spMkLst>
        </pc:spChg>
      </pc:sldChg>
      <pc:sldChg chg="delSp mod">
        <pc:chgData name="Thomas, Adam (NIH/NIMH) [E]" userId="a4915de6-882a-4abf-aa3c-6287113119ae" providerId="ADAL" clId="{B6E4AC0C-832F-4D4F-8A97-64D1DA30331C}" dt="2021-07-20T16:27:24.492" v="12" actId="478"/>
        <pc:sldMkLst>
          <pc:docMk/>
          <pc:sldMk cId="0" sldId="403"/>
        </pc:sldMkLst>
        <pc:spChg chg="del">
          <ac:chgData name="Thomas, Adam (NIH/NIMH) [E]" userId="a4915de6-882a-4abf-aa3c-6287113119ae" providerId="ADAL" clId="{B6E4AC0C-832F-4D4F-8A97-64D1DA30331C}" dt="2021-07-20T16:27:24.492" v="12" actId="478"/>
          <ac:spMkLst>
            <pc:docMk/>
            <pc:sldMk cId="0" sldId="403"/>
            <ac:spMk id="3" creationId="{39BB2A65-E8E9-D741-A347-78F61AD0960C}"/>
          </ac:spMkLst>
        </pc:spChg>
      </pc:sldChg>
      <pc:sldChg chg="delSp mod">
        <pc:chgData name="Thomas, Adam (NIH/NIMH) [E]" userId="a4915de6-882a-4abf-aa3c-6287113119ae" providerId="ADAL" clId="{B6E4AC0C-832F-4D4F-8A97-64D1DA30331C}" dt="2021-07-20T16:27:18.375" v="11" actId="478"/>
        <pc:sldMkLst>
          <pc:docMk/>
          <pc:sldMk cId="0" sldId="404"/>
        </pc:sldMkLst>
        <pc:spChg chg="del">
          <ac:chgData name="Thomas, Adam (NIH/NIMH) [E]" userId="a4915de6-882a-4abf-aa3c-6287113119ae" providerId="ADAL" clId="{B6E4AC0C-832F-4D4F-8A97-64D1DA30331C}" dt="2021-07-20T16:27:18.375" v="11" actId="478"/>
          <ac:spMkLst>
            <pc:docMk/>
            <pc:sldMk cId="0" sldId="404"/>
            <ac:spMk id="7" creationId="{BA64FA9B-1945-634A-85E3-3BDC38FC80DB}"/>
          </ac:spMkLst>
        </pc:spChg>
      </pc:sldChg>
      <pc:sldChg chg="del">
        <pc:chgData name="Thomas, Adam (NIH/NIMH) [E]" userId="a4915de6-882a-4abf-aa3c-6287113119ae" providerId="ADAL" clId="{B6E4AC0C-832F-4D4F-8A97-64D1DA30331C}" dt="2021-07-20T16:27:52.057" v="18" actId="2696"/>
        <pc:sldMkLst>
          <pc:docMk/>
          <pc:sldMk cId="0" sldId="407"/>
        </pc:sldMkLst>
      </pc:sldChg>
      <pc:sldChg chg="del">
        <pc:chgData name="Thomas, Adam (NIH/NIMH) [E]" userId="a4915de6-882a-4abf-aa3c-6287113119ae" providerId="ADAL" clId="{B6E4AC0C-832F-4D4F-8A97-64D1DA30331C}" dt="2021-07-20T16:27:53.677" v="20" actId="2696"/>
        <pc:sldMkLst>
          <pc:docMk/>
          <pc:sldMk cId="0" sldId="408"/>
        </pc:sldMkLst>
      </pc:sldChg>
      <pc:sldChg chg="del">
        <pc:chgData name="Thomas, Adam (NIH/NIMH) [E]" userId="a4915de6-882a-4abf-aa3c-6287113119ae" providerId="ADAL" clId="{B6E4AC0C-832F-4D4F-8A97-64D1DA30331C}" dt="2021-07-20T16:27:09.813" v="9" actId="2696"/>
        <pc:sldMkLst>
          <pc:docMk/>
          <pc:sldMk cId="0" sldId="409"/>
        </pc:sldMkLst>
      </pc:sldChg>
      <pc:sldChg chg="del">
        <pc:chgData name="Thomas, Adam (NIH/NIMH) [E]" userId="a4915de6-882a-4abf-aa3c-6287113119ae" providerId="ADAL" clId="{B6E4AC0C-832F-4D4F-8A97-64D1DA30331C}" dt="2021-07-20T16:27:47.888" v="16" actId="2696"/>
        <pc:sldMkLst>
          <pc:docMk/>
          <pc:sldMk cId="0" sldId="413"/>
        </pc:sldMkLst>
      </pc:sldChg>
      <pc:sldChg chg="delSp modSp mod ord">
        <pc:chgData name="Thomas, Adam (NIH/NIMH) [E]" userId="a4915de6-882a-4abf-aa3c-6287113119ae" providerId="ADAL" clId="{B6E4AC0C-832F-4D4F-8A97-64D1DA30331C}" dt="2021-07-20T16:35:11.669" v="86" actId="20578"/>
        <pc:sldMkLst>
          <pc:docMk/>
          <pc:sldMk cId="0" sldId="414"/>
        </pc:sldMkLst>
        <pc:spChg chg="del mod">
          <ac:chgData name="Thomas, Adam (NIH/NIMH) [E]" userId="a4915de6-882a-4abf-aa3c-6287113119ae" providerId="ADAL" clId="{B6E4AC0C-832F-4D4F-8A97-64D1DA30331C}" dt="2021-07-20T16:26:56.285" v="5" actId="478"/>
          <ac:spMkLst>
            <pc:docMk/>
            <pc:sldMk cId="0" sldId="414"/>
            <ac:spMk id="4" creationId="{9CF79F74-88C9-C447-8A9C-591303FB8229}"/>
          </ac:spMkLst>
        </pc:spChg>
      </pc:sldChg>
      <pc:sldChg chg="del ord">
        <pc:chgData name="Thomas, Adam (NIH/NIMH) [E]" userId="a4915de6-882a-4abf-aa3c-6287113119ae" providerId="ADAL" clId="{B6E4AC0C-832F-4D4F-8A97-64D1DA30331C}" dt="2021-07-20T16:28:02.126" v="23" actId="2696"/>
        <pc:sldMkLst>
          <pc:docMk/>
          <pc:sldMk cId="0" sldId="415"/>
        </pc:sldMkLst>
      </pc:sldChg>
      <pc:sldChg chg="delSp mod">
        <pc:chgData name="Thomas, Adam (NIH/NIMH) [E]" userId="a4915de6-882a-4abf-aa3c-6287113119ae" providerId="ADAL" clId="{B6E4AC0C-832F-4D4F-8A97-64D1DA30331C}" dt="2021-07-20T16:27:15.035" v="10" actId="478"/>
        <pc:sldMkLst>
          <pc:docMk/>
          <pc:sldMk cId="0" sldId="423"/>
        </pc:sldMkLst>
        <pc:spChg chg="del">
          <ac:chgData name="Thomas, Adam (NIH/NIMH) [E]" userId="a4915de6-882a-4abf-aa3c-6287113119ae" providerId="ADAL" clId="{B6E4AC0C-832F-4D4F-8A97-64D1DA30331C}" dt="2021-07-20T16:27:15.035" v="10" actId="478"/>
          <ac:spMkLst>
            <pc:docMk/>
            <pc:sldMk cId="0" sldId="423"/>
            <ac:spMk id="3" creationId="{E5017308-665B-4D42-87B6-1446E20356B7}"/>
          </ac:spMkLst>
        </pc:spChg>
      </pc:sldChg>
      <pc:sldChg chg="modSp mod">
        <pc:chgData name="Thomas, Adam (NIH/NIMH) [E]" userId="a4915de6-882a-4abf-aa3c-6287113119ae" providerId="ADAL" clId="{B6E4AC0C-832F-4D4F-8A97-64D1DA30331C}" dt="2021-07-20T16:30:28.062" v="54" actId="20577"/>
        <pc:sldMkLst>
          <pc:docMk/>
          <pc:sldMk cId="3007534768" sldId="435"/>
        </pc:sldMkLst>
        <pc:spChg chg="mod">
          <ac:chgData name="Thomas, Adam (NIH/NIMH) [E]" userId="a4915de6-882a-4abf-aa3c-6287113119ae" providerId="ADAL" clId="{B6E4AC0C-832F-4D4F-8A97-64D1DA30331C}" dt="2021-07-20T16:30:28.062" v="54" actId="20577"/>
          <ac:spMkLst>
            <pc:docMk/>
            <pc:sldMk cId="3007534768" sldId="435"/>
            <ac:spMk id="2" creationId="{69CB5B41-9A6A-2140-9A75-20B3AD0BBD70}"/>
          </ac:spMkLst>
        </pc:spChg>
      </pc:sldChg>
      <pc:sldChg chg="modAnim">
        <pc:chgData name="Thomas, Adam (NIH/NIMH) [E]" userId="a4915de6-882a-4abf-aa3c-6287113119ae" providerId="ADAL" clId="{B6E4AC0C-832F-4D4F-8A97-64D1DA30331C}" dt="2021-07-20T16:29:32.548" v="46"/>
        <pc:sldMkLst>
          <pc:docMk/>
          <pc:sldMk cId="486946442" sldId="548"/>
        </pc:sldMkLst>
      </pc:sldChg>
      <pc:sldChg chg="modAnim">
        <pc:chgData name="Thomas, Adam (NIH/NIMH) [E]" userId="a4915de6-882a-4abf-aa3c-6287113119ae" providerId="ADAL" clId="{B6E4AC0C-832F-4D4F-8A97-64D1DA30331C}" dt="2021-07-20T16:29:21.524" v="44"/>
        <pc:sldMkLst>
          <pc:docMk/>
          <pc:sldMk cId="1395553953" sldId="549"/>
        </pc:sldMkLst>
      </pc:sldChg>
      <pc:sldChg chg="modSp mod">
        <pc:chgData name="Thomas, Adam (NIH/NIMH) [E]" userId="a4915de6-882a-4abf-aa3c-6287113119ae" providerId="ADAL" clId="{B6E4AC0C-832F-4D4F-8A97-64D1DA30331C}" dt="2021-07-20T16:30:18.018" v="50" actId="207"/>
        <pc:sldMkLst>
          <pc:docMk/>
          <pc:sldMk cId="542633785" sldId="550"/>
        </pc:sldMkLst>
        <pc:spChg chg="mod">
          <ac:chgData name="Thomas, Adam (NIH/NIMH) [E]" userId="a4915de6-882a-4abf-aa3c-6287113119ae" providerId="ADAL" clId="{B6E4AC0C-832F-4D4F-8A97-64D1DA30331C}" dt="2021-07-20T16:30:18.018" v="50" actId="207"/>
          <ac:spMkLst>
            <pc:docMk/>
            <pc:sldMk cId="542633785" sldId="550"/>
            <ac:spMk id="3" creationId="{C133307A-95E6-0C45-8238-35C6C95908A4}"/>
          </ac:spMkLst>
        </pc:spChg>
      </pc:sldChg>
      <pc:sldChg chg="modAnim">
        <pc:chgData name="Thomas, Adam (NIH/NIMH) [E]" userId="a4915de6-882a-4abf-aa3c-6287113119ae" providerId="ADAL" clId="{B6E4AC0C-832F-4D4F-8A97-64D1DA30331C}" dt="2021-07-20T16:29:12.831" v="42"/>
        <pc:sldMkLst>
          <pc:docMk/>
          <pc:sldMk cId="205474780" sldId="551"/>
        </pc:sldMkLst>
      </pc:sldChg>
      <pc:sldChg chg="modAnim">
        <pc:chgData name="Thomas, Adam (NIH/NIMH) [E]" userId="a4915de6-882a-4abf-aa3c-6287113119ae" providerId="ADAL" clId="{B6E4AC0C-832F-4D4F-8A97-64D1DA30331C}" dt="2021-07-20T16:26:34.243" v="2"/>
        <pc:sldMkLst>
          <pc:docMk/>
          <pc:sldMk cId="4192175469" sldId="554"/>
        </pc:sldMkLst>
      </pc:sldChg>
      <pc:sldChg chg="ord">
        <pc:chgData name="Thomas, Adam (NIH/NIMH) [E]" userId="a4915de6-882a-4abf-aa3c-6287113119ae" providerId="ADAL" clId="{B6E4AC0C-832F-4D4F-8A97-64D1DA30331C}" dt="2021-07-20T16:26:12.078" v="1" actId="20578"/>
        <pc:sldMkLst>
          <pc:docMk/>
          <pc:sldMk cId="605565035" sldId="555"/>
        </pc:sldMkLst>
      </pc:sldChg>
      <pc:sldChg chg="modSp mod">
        <pc:chgData name="Thomas, Adam (NIH/NIMH) [E]" userId="a4915de6-882a-4abf-aa3c-6287113119ae" providerId="ADAL" clId="{B6E4AC0C-832F-4D4F-8A97-64D1DA30331C}" dt="2021-07-20T16:34:28.092" v="82" actId="20577"/>
        <pc:sldMkLst>
          <pc:docMk/>
          <pc:sldMk cId="3697075720" sldId="556"/>
        </pc:sldMkLst>
        <pc:spChg chg="mod">
          <ac:chgData name="Thomas, Adam (NIH/NIMH) [E]" userId="a4915de6-882a-4abf-aa3c-6287113119ae" providerId="ADAL" clId="{B6E4AC0C-832F-4D4F-8A97-64D1DA30331C}" dt="2021-07-20T16:34:28.092" v="82" actId="20577"/>
          <ac:spMkLst>
            <pc:docMk/>
            <pc:sldMk cId="3697075720" sldId="556"/>
            <ac:spMk id="2" creationId="{9BF88D58-BBA5-5440-9C5D-57D6EB3EE022}"/>
          </ac:spMkLst>
        </pc:spChg>
        <pc:spChg chg="mod">
          <ac:chgData name="Thomas, Adam (NIH/NIMH) [E]" userId="a4915de6-882a-4abf-aa3c-6287113119ae" providerId="ADAL" clId="{B6E4AC0C-832F-4D4F-8A97-64D1DA30331C}" dt="2021-07-20T16:34:22.346" v="80" actId="20577"/>
          <ac:spMkLst>
            <pc:docMk/>
            <pc:sldMk cId="3697075720" sldId="556"/>
            <ac:spMk id="3" creationId="{C133307A-95E6-0C45-8238-35C6C95908A4}"/>
          </ac:spMkLst>
        </pc:spChg>
      </pc:sldChg>
      <pc:sldChg chg="del">
        <pc:chgData name="Thomas, Adam (NIH/NIMH) [E]" userId="a4915de6-882a-4abf-aa3c-6287113119ae" providerId="ADAL" clId="{B6E4AC0C-832F-4D4F-8A97-64D1DA30331C}" dt="2021-07-20T16:27:55.105" v="21" actId="2696"/>
        <pc:sldMkLst>
          <pc:docMk/>
          <pc:sldMk cId="1355592986" sldId="557"/>
        </pc:sldMkLst>
      </pc:sldChg>
      <pc:sldChg chg="del">
        <pc:chgData name="Thomas, Adam (NIH/NIMH) [E]" userId="a4915de6-882a-4abf-aa3c-6287113119ae" providerId="ADAL" clId="{B6E4AC0C-832F-4D4F-8A97-64D1DA30331C}" dt="2021-07-20T16:27:56.247" v="22" actId="2696"/>
        <pc:sldMkLst>
          <pc:docMk/>
          <pc:sldMk cId="2149326750" sldId="558"/>
        </pc:sldMkLst>
      </pc:sldChg>
      <pc:sldChg chg="del">
        <pc:chgData name="Thomas, Adam (NIH/NIMH) [E]" userId="a4915de6-882a-4abf-aa3c-6287113119ae" providerId="ADAL" clId="{B6E4AC0C-832F-4D4F-8A97-64D1DA30331C}" dt="2021-07-20T16:31:01.996" v="55" actId="2696"/>
        <pc:sldMkLst>
          <pc:docMk/>
          <pc:sldMk cId="2871535614" sldId="561"/>
        </pc:sldMkLst>
      </pc:sldChg>
      <pc:sldChg chg="addSp delSp modSp mod">
        <pc:chgData name="Thomas, Adam (NIH/NIMH) [E]" userId="a4915de6-882a-4abf-aa3c-6287113119ae" providerId="ADAL" clId="{B6E4AC0C-832F-4D4F-8A97-64D1DA30331C}" dt="2021-07-20T16:34:10.585" v="70" actId="14100"/>
        <pc:sldMkLst>
          <pc:docMk/>
          <pc:sldMk cId="2298626672" sldId="563"/>
        </pc:sldMkLst>
        <pc:spChg chg="mod">
          <ac:chgData name="Thomas, Adam (NIH/NIMH) [E]" userId="a4915de6-882a-4abf-aa3c-6287113119ae" providerId="ADAL" clId="{B6E4AC0C-832F-4D4F-8A97-64D1DA30331C}" dt="2021-07-20T16:33:25.889" v="64" actId="14100"/>
          <ac:spMkLst>
            <pc:docMk/>
            <pc:sldMk cId="2298626672" sldId="563"/>
            <ac:spMk id="2" creationId="{9BF88D58-BBA5-5440-9C5D-57D6EB3EE022}"/>
          </ac:spMkLst>
        </pc:spChg>
        <pc:spChg chg="del">
          <ac:chgData name="Thomas, Adam (NIH/NIMH) [E]" userId="a4915de6-882a-4abf-aa3c-6287113119ae" providerId="ADAL" clId="{B6E4AC0C-832F-4D4F-8A97-64D1DA30331C}" dt="2021-07-20T16:32:57.219" v="58" actId="478"/>
          <ac:spMkLst>
            <pc:docMk/>
            <pc:sldMk cId="2298626672" sldId="563"/>
            <ac:spMk id="3" creationId="{C133307A-95E6-0C45-8238-35C6C95908A4}"/>
          </ac:spMkLst>
        </pc:spChg>
        <pc:spChg chg="add del mod">
          <ac:chgData name="Thomas, Adam (NIH/NIMH) [E]" userId="a4915de6-882a-4abf-aa3c-6287113119ae" providerId="ADAL" clId="{B6E4AC0C-832F-4D4F-8A97-64D1DA30331C}" dt="2021-07-20T16:33:00.018" v="59" actId="478"/>
          <ac:spMkLst>
            <pc:docMk/>
            <pc:sldMk cId="2298626672" sldId="563"/>
            <ac:spMk id="5" creationId="{CFFC6CAB-AB23-FE42-BFD5-92B22556823E}"/>
          </ac:spMkLst>
        </pc:spChg>
        <pc:spChg chg="add mod">
          <ac:chgData name="Thomas, Adam (NIH/NIMH) [E]" userId="a4915de6-882a-4abf-aa3c-6287113119ae" providerId="ADAL" clId="{B6E4AC0C-832F-4D4F-8A97-64D1DA30331C}" dt="2021-07-20T16:33:39.918" v="66" actId="255"/>
          <ac:spMkLst>
            <pc:docMk/>
            <pc:sldMk cId="2298626672" sldId="563"/>
            <ac:spMk id="6" creationId="{121E78F7-5343-E743-943F-A272516A581C}"/>
          </ac:spMkLst>
        </pc:spChg>
        <pc:picChg chg="add mod">
          <ac:chgData name="Thomas, Adam (NIH/NIMH) [E]" userId="a4915de6-882a-4abf-aa3c-6287113119ae" providerId="ADAL" clId="{B6E4AC0C-832F-4D4F-8A97-64D1DA30331C}" dt="2021-07-20T16:34:10.585" v="70" actId="14100"/>
          <ac:picMkLst>
            <pc:docMk/>
            <pc:sldMk cId="2298626672" sldId="563"/>
            <ac:picMk id="7" creationId="{65B33362-4150-B640-ADF9-62E27A824F69}"/>
          </ac:picMkLst>
        </pc:picChg>
        <pc:picChg chg="mod">
          <ac:chgData name="Thomas, Adam (NIH/NIMH) [E]" userId="a4915de6-882a-4abf-aa3c-6287113119ae" providerId="ADAL" clId="{B6E4AC0C-832F-4D4F-8A97-64D1DA30331C}" dt="2021-07-20T16:33:41.656" v="67" actId="1076"/>
          <ac:picMkLst>
            <pc:docMk/>
            <pc:sldMk cId="2298626672" sldId="563"/>
            <ac:picMk id="1026" creationId="{7ED2764C-931C-4244-ACA5-1F30E65B9D13}"/>
          </ac:picMkLst>
        </pc:picChg>
      </pc:sldChg>
      <pc:sldChg chg="add">
        <pc:chgData name="Thomas, Adam (NIH/NIMH) [E]" userId="a4915de6-882a-4abf-aa3c-6287113119ae" providerId="ADAL" clId="{B6E4AC0C-832F-4D4F-8A97-64D1DA30331C}" dt="2021-07-20T16:28:06.188" v="24" actId="2890"/>
        <pc:sldMkLst>
          <pc:docMk/>
          <pc:sldMk cId="3593550667" sldId="565"/>
        </pc:sldMkLst>
      </pc:sldChg>
      <pc:sldChg chg="addSp delSp modSp add mod modAnim">
        <pc:chgData name="Thomas, Adam (NIH/NIMH) [E]" userId="a4915de6-882a-4abf-aa3c-6287113119ae" providerId="ADAL" clId="{B6E4AC0C-832F-4D4F-8A97-64D1DA30331C}" dt="2021-07-20T16:43:09.301" v="308" actId="1035"/>
        <pc:sldMkLst>
          <pc:docMk/>
          <pc:sldMk cId="2698935415" sldId="566"/>
        </pc:sldMkLst>
        <pc:spChg chg="mod">
          <ac:chgData name="Thomas, Adam (NIH/NIMH) [E]" userId="a4915de6-882a-4abf-aa3c-6287113119ae" providerId="ADAL" clId="{B6E4AC0C-832F-4D4F-8A97-64D1DA30331C}" dt="2021-07-20T16:43:09.301" v="308" actId="1035"/>
          <ac:spMkLst>
            <pc:docMk/>
            <pc:sldMk cId="2698935415" sldId="566"/>
            <ac:spMk id="2" creationId="{5344D658-D11F-3943-9D90-D5437150010F}"/>
          </ac:spMkLst>
        </pc:spChg>
        <pc:spChg chg="del mod">
          <ac:chgData name="Thomas, Adam (NIH/NIMH) [E]" userId="a4915de6-882a-4abf-aa3c-6287113119ae" providerId="ADAL" clId="{B6E4AC0C-832F-4D4F-8A97-64D1DA30331C}" dt="2021-07-20T16:37:13.108" v="118" actId="478"/>
          <ac:spMkLst>
            <pc:docMk/>
            <pc:sldMk cId="2698935415" sldId="566"/>
            <ac:spMk id="3" creationId="{48BA8F4A-3AE1-5145-A33C-9352C6AA8686}"/>
          </ac:spMkLst>
        </pc:spChg>
        <pc:spChg chg="add del mod">
          <ac:chgData name="Thomas, Adam (NIH/NIMH) [E]" userId="a4915de6-882a-4abf-aa3c-6287113119ae" providerId="ADAL" clId="{B6E4AC0C-832F-4D4F-8A97-64D1DA30331C}" dt="2021-07-20T16:37:14.882" v="119" actId="478"/>
          <ac:spMkLst>
            <pc:docMk/>
            <pc:sldMk cId="2698935415" sldId="566"/>
            <ac:spMk id="5" creationId="{7F7B7E6C-0828-1941-962F-ED45942550FE}"/>
          </ac:spMkLst>
        </pc:spChg>
        <pc:spChg chg="add mod">
          <ac:chgData name="Thomas, Adam (NIH/NIMH) [E]" userId="a4915de6-882a-4abf-aa3c-6287113119ae" providerId="ADAL" clId="{B6E4AC0C-832F-4D4F-8A97-64D1DA30331C}" dt="2021-07-20T16:38:55.558" v="185" actId="1076"/>
          <ac:spMkLst>
            <pc:docMk/>
            <pc:sldMk cId="2698935415" sldId="566"/>
            <ac:spMk id="6" creationId="{9BC40654-431A-0A46-9157-78BE8BCDC14D}"/>
          </ac:spMkLst>
        </pc:spChg>
        <pc:spChg chg="add mod">
          <ac:chgData name="Thomas, Adam (NIH/NIMH) [E]" userId="a4915de6-882a-4abf-aa3c-6287113119ae" providerId="ADAL" clId="{B6E4AC0C-832F-4D4F-8A97-64D1DA30331C}" dt="2021-07-20T16:42:16.656" v="263" actId="20577"/>
          <ac:spMkLst>
            <pc:docMk/>
            <pc:sldMk cId="2698935415" sldId="566"/>
            <ac:spMk id="8" creationId="{A84CCB4F-8820-3B43-8EED-F70412A79099}"/>
          </ac:spMkLst>
        </pc:spChg>
        <pc:spChg chg="mod">
          <ac:chgData name="Thomas, Adam (NIH/NIMH) [E]" userId="a4915de6-882a-4abf-aa3c-6287113119ae" providerId="ADAL" clId="{B6E4AC0C-832F-4D4F-8A97-64D1DA30331C}" dt="2021-07-20T16:37:46.929" v="178" actId="1076"/>
          <ac:spMkLst>
            <pc:docMk/>
            <pc:sldMk cId="2698935415" sldId="566"/>
            <ac:spMk id="11" creationId="{0B9A950A-6A2F-8F40-9503-6AFF5FCBA04A}"/>
          </ac:spMkLst>
        </pc:spChg>
        <pc:picChg chg="add mod">
          <ac:chgData name="Thomas, Adam (NIH/NIMH) [E]" userId="a4915de6-882a-4abf-aa3c-6287113119ae" providerId="ADAL" clId="{B6E4AC0C-832F-4D4F-8A97-64D1DA30331C}" dt="2021-07-20T16:40:18.390" v="228" actId="1076"/>
          <ac:picMkLst>
            <pc:docMk/>
            <pc:sldMk cId="2698935415" sldId="566"/>
            <ac:picMk id="7" creationId="{FEDA0CBE-7F6A-6D48-8E6E-D8F0AC84CCD0}"/>
          </ac:picMkLst>
        </pc:picChg>
      </pc:sldChg>
      <pc:sldChg chg="modSp new mod">
        <pc:chgData name="Thomas, Adam (NIH/NIMH) [E]" userId="a4915de6-882a-4abf-aa3c-6287113119ae" providerId="ADAL" clId="{B6E4AC0C-832F-4D4F-8A97-64D1DA30331C}" dt="2021-07-20T16:58:06.439" v="644" actId="14100"/>
        <pc:sldMkLst>
          <pc:docMk/>
          <pc:sldMk cId="2088759042" sldId="567"/>
        </pc:sldMkLst>
        <pc:spChg chg="mod">
          <ac:chgData name="Thomas, Adam (NIH/NIMH) [E]" userId="a4915de6-882a-4abf-aa3c-6287113119ae" providerId="ADAL" clId="{B6E4AC0C-832F-4D4F-8A97-64D1DA30331C}" dt="2021-07-20T16:58:06.439" v="644" actId="14100"/>
          <ac:spMkLst>
            <pc:docMk/>
            <pc:sldMk cId="2088759042" sldId="567"/>
            <ac:spMk id="2" creationId="{0CDBF476-A6C0-FF47-A5A4-8D984DDC8ACA}"/>
          </ac:spMkLst>
        </pc:spChg>
        <pc:spChg chg="mod">
          <ac:chgData name="Thomas, Adam (NIH/NIMH) [E]" userId="a4915de6-882a-4abf-aa3c-6287113119ae" providerId="ADAL" clId="{B6E4AC0C-832F-4D4F-8A97-64D1DA30331C}" dt="2021-07-20T16:57:50.100" v="635" actId="255"/>
          <ac:spMkLst>
            <pc:docMk/>
            <pc:sldMk cId="2088759042" sldId="567"/>
            <ac:spMk id="3" creationId="{7D56D389-D02C-B741-A640-5AEA7A5FCED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60C253-9B24-2C4D-A4F4-73097EC4528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F296CA-FB8F-9F40-B429-E54D21B0594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22B0E7-0DDB-4840-9458-B42CB3A7A5EF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0908AEB-C41C-3E44-AB3B-62C988404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E69B324-9C70-2D4B-9393-142DBFE4E8E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AAE9A-5D12-E047-A3BD-6C66551326E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F0AFA-8E78-2A41-96CD-6E1B075CEB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08729A1-AF76-4045-9032-5CCD544E698A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3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4572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4572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4572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4572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4572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07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8729A1-AF76-4045-9032-5CCD544E698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43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8729A1-AF76-4045-9032-5CCD544E69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8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8729A1-AF76-4045-9032-5CCD544E69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62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8729A1-AF76-4045-9032-5CCD544E69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65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4F1D65-8898-7D4F-B08E-0018A1120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FCD25-850D-AE47-B0A9-EA04F84D5A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6A836-79CB-A840-AD06-5597C14AD7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71B8E63-2BB9-2A43-8139-41C6F8ED012B}" type="slidenum">
              <a:rPr/>
              <a:t>42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6506-E02A-D94A-9B8D-3700F1C35A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2365251"/>
            <a:ext cx="7772400" cy="978408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BF7BE-C07F-5546-A2FB-9FD07D7590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3352803"/>
            <a:ext cx="7772400" cy="877824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30A52-8498-7547-892D-AC5C86CDF06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EE3965-C826-E54F-8450-FB38A4A2883B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B5142-A4AD-7042-B55B-54B09DD85B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74A2-55E5-E040-8F10-5015629CD6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EA1122-23EA-E642-8B47-85982A9D7CC9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813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3C9DA-0FE9-2248-842D-1D8D74ABF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05080" y="969264"/>
            <a:ext cx="3657600" cy="1161288"/>
          </a:xfrm>
        </p:spPr>
        <p:txBody>
          <a:bodyPr anchor="b" anchorCtr="0"/>
          <a:lstStyle>
            <a:lvl1pPr algn="l"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104DA-7311-1440-A09F-07A61BA21FD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663388" y="510985"/>
            <a:ext cx="3657600" cy="5553635"/>
          </a:xfrm>
          <a:solidFill>
            <a:srgbClr val="404040"/>
          </a:solidFill>
          <a:ln w="88897">
            <a:solidFill>
              <a:srgbClr val="FFFFFF"/>
            </a:solidFill>
            <a:prstDash val="solid"/>
            <a:miter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5A105-B211-8D46-AE21-75B93EB4578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799850" y="2130551"/>
            <a:ext cx="3657600" cy="3584448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76F3E-9E90-034C-9460-6B9A13D67C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0C0232-CEC9-3049-927C-47B5E392DC72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881CC-C9BE-7A47-949F-C0CC6084ED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6597C-EFD0-7A42-AEA4-E85E0E1CD1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89A8D7-52C6-B344-AB52-298078D31F4D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5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C70A-F314-8449-85F0-A431A7C970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151376"/>
            <a:ext cx="7776880" cy="1014984"/>
          </a:xfrm>
        </p:spPr>
        <p:txBody>
          <a:bodyPr anchor="b"/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A464-C1F1-4648-B2F8-9D5DC1221E70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28800" y="457200"/>
            <a:ext cx="5486400" cy="3644149"/>
          </a:xfrm>
          <a:solidFill>
            <a:srgbClr val="404040"/>
          </a:solidFill>
          <a:ln w="88897">
            <a:solidFill>
              <a:srgbClr val="FFFFFF"/>
            </a:solidFill>
            <a:prstDash val="solid"/>
            <a:miter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FF57E-2ADB-9347-AAD7-7CCF7825D35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0569" y="5181603"/>
            <a:ext cx="7776880" cy="95026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F24C9-651D-BA40-97BE-24A77B6CA4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293392-41C7-DC4B-93E7-A35F9D2DE00C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92AA9-F593-F642-A983-F4D045964B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784D2-41D3-7040-AFC4-2C97BF75960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6AA7E4-2B0D-E744-84F0-BD4247FCC6A2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63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ED88-8026-4141-8BC2-45F145A95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155143"/>
            <a:ext cx="7776880" cy="1013008"/>
          </a:xfrm>
        </p:spPr>
        <p:txBody>
          <a:bodyPr anchor="b"/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A0DD6-0068-514B-A165-6397002A1B2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85800" y="457200"/>
            <a:ext cx="2331720" cy="1645920"/>
          </a:xfrm>
          <a:solidFill>
            <a:srgbClr val="404040"/>
          </a:solidFill>
          <a:ln w="88897">
            <a:solidFill>
              <a:srgbClr val="FFFFFF"/>
            </a:solidFill>
            <a:prstDash val="solid"/>
            <a:miter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5C4D2-5786-994C-A4BE-47E0D427E5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0569" y="5181603"/>
            <a:ext cx="7776880" cy="95026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B2E4B-3C7C-BD45-B8C8-6CF61CB486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A9A471-9D56-1443-8557-8E436B02C319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F600-0FC5-094D-BA31-51340F021F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2C996-54D7-6443-BC59-D160D807B3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6C1CF9-0A2F-AD48-9EA3-174BDFF42723}" type="slidenum">
              <a:rPr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E80D3FB-07B3-F74C-B10C-E81CC8E40A9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85800" y="2455429"/>
            <a:ext cx="2331720" cy="1645920"/>
          </a:xfrm>
          <a:solidFill>
            <a:srgbClr val="404040"/>
          </a:solidFill>
          <a:ln w="88897">
            <a:solidFill>
              <a:srgbClr val="FFFFFF"/>
            </a:solidFill>
            <a:prstDash val="solid"/>
            <a:miter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486378C-07AA-A14E-A8EC-656662D3E2B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412485" y="457200"/>
            <a:ext cx="2331720" cy="1645920"/>
          </a:xfrm>
          <a:solidFill>
            <a:srgbClr val="404040"/>
          </a:solidFill>
          <a:ln w="88897">
            <a:solidFill>
              <a:srgbClr val="FFFFFF"/>
            </a:solidFill>
            <a:prstDash val="solid"/>
            <a:miter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3FF933F-4809-284E-B2E5-D7D743F399E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412485" y="2455429"/>
            <a:ext cx="2331720" cy="1645920"/>
          </a:xfrm>
          <a:solidFill>
            <a:srgbClr val="404040"/>
          </a:solidFill>
          <a:ln w="88897">
            <a:solidFill>
              <a:srgbClr val="FFFFFF"/>
            </a:solidFill>
            <a:prstDash val="solid"/>
            <a:miter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F4B6A48-8CDB-1E40-A1A9-CF74835395C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39181" y="457200"/>
            <a:ext cx="2331720" cy="1645920"/>
          </a:xfrm>
          <a:solidFill>
            <a:srgbClr val="404040"/>
          </a:solidFill>
          <a:ln w="88897">
            <a:solidFill>
              <a:srgbClr val="FFFFFF"/>
            </a:solidFill>
            <a:prstDash val="solid"/>
            <a:miter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056FC0C-FD79-8C41-AF18-42B9DB7A563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39181" y="2455429"/>
            <a:ext cx="2331720" cy="1645920"/>
          </a:xfrm>
          <a:solidFill>
            <a:srgbClr val="404040"/>
          </a:solidFill>
          <a:ln w="88897">
            <a:solidFill>
              <a:srgbClr val="FFFFFF"/>
            </a:solidFill>
            <a:prstDash val="solid"/>
            <a:miter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1483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0856-9098-0F46-A00A-FC74B711C96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BB04E-29EB-0242-A5D1-887EFFD843C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1A839-8C39-8A40-AC18-FD4BB50CC3E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E14B8B-059A-E746-A385-CE27B968FEB3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190BB-5811-7D49-8D96-A0F1B30017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809CF-C9AB-6249-AFF1-D970BBDFAB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131444-775D-AA45-B39B-EA90C639B5BB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0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A1F5C6-A989-0F46-8970-1DB2A78676E5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162796" y="533396"/>
            <a:ext cx="1600200" cy="559276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F5AE8-1E3B-7547-A5E1-1F0F6E6417E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85800" y="533396"/>
            <a:ext cx="6019796" cy="55927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F7584-43E5-C949-9C97-9A977632EF9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95438C-07B9-0E48-AEC1-4D31E16FAD40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03440-3309-3C4B-80BB-C47B973CBC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0E7B1-FCF4-864E-8285-ECA700C47BD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DDD721-E6A3-9244-BD47-2A28F29629DE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90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>
            <a:extLst>
              <a:ext uri="{FF2B5EF4-FFF2-40B4-BE49-F238E27FC236}">
                <a16:creationId xmlns:a16="http://schemas.microsoft.com/office/drawing/2014/main" id="{CCEDFDA1-3057-094B-99F3-0B5D5809D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93363"/>
            <a:ext cx="8520598" cy="763496"/>
          </a:xfrm>
        </p:spPr>
        <p:txBody>
          <a:bodyPr lIns="91421" tIns="91421" rIns="91421" bIns="91421"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hape 18">
            <a:extLst>
              <a:ext uri="{FF2B5EF4-FFF2-40B4-BE49-F238E27FC236}">
                <a16:creationId xmlns:a16="http://schemas.microsoft.com/office/drawing/2014/main" id="{FB51BEE6-02DD-8448-B6BD-66F71B7B7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536630"/>
            <a:ext cx="8520598" cy="4555202"/>
          </a:xfrm>
        </p:spPr>
        <p:txBody>
          <a:bodyPr lIns="91421" tIns="91421" rIns="91421" bIns="91421"/>
          <a:lstStyle>
            <a:lvl1pPr>
              <a:spcBef>
                <a:spcPts val="0"/>
              </a:spcBef>
              <a:defRPr/>
            </a:lvl1pPr>
          </a:lstStyle>
          <a:p>
            <a:pPr lvl="0"/>
            <a:endParaRPr lang="en-US"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FB9D30BE-C535-4B43-88F3-476B828270E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472455" y="6217618"/>
            <a:ext cx="548704" cy="524701"/>
          </a:xfrm>
        </p:spPr>
        <p:txBody>
          <a:bodyPr lIns="91421" tIns="91421" rIns="91421" bIns="91421"/>
          <a:lstStyle>
            <a:lvl1pPr>
              <a:defRPr/>
            </a:lvl1pPr>
          </a:lstStyle>
          <a:p>
            <a:pPr lvl="0"/>
            <a:fld id="{98A9624F-CDA0-9F4C-A6B6-81153F7E90E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144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1CE6-085E-8344-B280-E970BA4F93B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7C651-3F6A-9742-ACE4-4513D81C7A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5800" y="1869143"/>
            <a:ext cx="7770808" cy="42570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5A6B2-6E82-EA4B-8018-1D38F1045D9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CC41AD-2C7D-2146-9A5E-8107FF4754C4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A207D-E1D2-2949-9EA7-2634C4DAF8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E4BC5-5720-D04A-9B67-CAFCBD7A05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F0BFF1-4791-B147-B10B-9BD40F4C85F5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921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4404-B3E9-3B4F-B2FE-D9D2C4216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267203"/>
            <a:ext cx="7772400" cy="977155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69C14-F7A4-B14F-ABA1-7634C0092A0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5800" y="5257800"/>
            <a:ext cx="7770808" cy="874056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6E223-2ECF-0C4F-8B4D-7175BFA844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711D92-DB4F-A54B-B69A-4F1665E671B0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3DCC2-B09A-F747-976D-608140DE14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BEE8A-742F-8E41-BD8E-2DF98B7494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40957C-A2DE-554C-AE70-85C62F226B5E}" type="slidenum">
              <a:rPr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5736F99-CF4A-6B47-AB15-8A74F073DDE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 rot="21539993">
            <a:off x="2056193" y="424647"/>
            <a:ext cx="5031604" cy="3375800"/>
          </a:xfrm>
          <a:solidFill>
            <a:srgbClr val="404040"/>
          </a:solidFill>
          <a:ln w="88897">
            <a:solidFill>
              <a:srgbClr val="FFFFFF"/>
            </a:solidFill>
            <a:prstDash val="solid"/>
            <a:miter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9439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A6A9-CA41-AB44-BAC1-1817BA3E8E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990596"/>
            <a:ext cx="7770808" cy="1743075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3585A-6E75-CE4A-A24B-92793E74A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2756650"/>
            <a:ext cx="7770808" cy="1281952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823D6-224B-BA44-B191-E954698952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99EFDD-C874-8D46-A300-723910ACB835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53CD5-6609-A940-8763-2815FBFF10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6D326-7D02-6844-8945-B1373168F0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347580-A2D5-E046-948B-C302ED3B33A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116D-1E48-E04E-83E7-5D27F65C2E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85D6E-5E77-0D4A-A775-0E4D916AC0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5800" y="1760540"/>
            <a:ext cx="3611879" cy="436562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77958-8450-A143-9C49-1165B71551E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844728" y="1760540"/>
            <a:ext cx="3611879" cy="436562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SzPts val="1999"/>
              <a:defRPr sz="2000"/>
            </a:lvl3pPr>
            <a:lvl4pPr>
              <a:buSzPts val="1999"/>
              <a:defRPr sz="2000"/>
            </a:lvl4pPr>
            <a:lvl5pPr>
              <a:buSzPts val="1999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62ACE-0D1F-8B4A-AEF6-D7A8CC19E0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3CAB33-3CDE-414F-BD00-7C6F49BCB900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6742A-22D0-FB47-A225-FC3852CEDDF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37ACF-6E23-5844-8EBE-D9BE636DBC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B8EFE7-0B81-5646-953E-ED8FF7CC058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3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E52B-1BF8-0A41-8884-CA8309584F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D42BB-C725-4047-B26A-DED79C684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1550895"/>
            <a:ext cx="3611879" cy="614083"/>
          </a:xfrm>
        </p:spPr>
        <p:txBody>
          <a:bodyPr anchor="b" anchorCtr="1"/>
          <a:lstStyle>
            <a:lvl1pPr marL="0" indent="0" algn="ctr">
              <a:spcBef>
                <a:spcPts val="0"/>
              </a:spcBef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02C20-2EC1-404A-9384-2460736CBF4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5800" y="2438403"/>
            <a:ext cx="3611879" cy="368776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452AF-F4F2-2643-838D-B14DA7BC5BE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845524" y="1550895"/>
            <a:ext cx="3611879" cy="614083"/>
          </a:xfrm>
        </p:spPr>
        <p:txBody>
          <a:bodyPr anchor="b" anchorCtr="1"/>
          <a:lstStyle>
            <a:lvl1pPr marL="0" indent="0" algn="ctr">
              <a:spcBef>
                <a:spcPts val="0"/>
              </a:spcBef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7CF73-8F49-EB40-A489-DB35A6E1B77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845524" y="2438403"/>
            <a:ext cx="3611879" cy="368776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C1EAB-7C1D-0748-9116-8497883581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FD11A8-DBA4-AA48-843A-AFAFB3468C2D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20E7A8-2CD2-9A46-B786-C85B7578E1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698D17-9F7F-8E4C-98D8-796C345421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2643F4-7DD0-4F4E-B076-DF45CD9CBDAD}" type="slidenum">
              <a:rPr/>
              <a:t>‹#›</a:t>
            </a:fld>
            <a:endParaRPr lang="en-US"/>
          </a:p>
        </p:txBody>
      </p: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4856C403-0967-104D-A064-917DBAE00477}"/>
              </a:ext>
            </a:extLst>
          </p:cNvPr>
          <p:cNvCxnSpPr/>
          <p:nvPr/>
        </p:nvCxnSpPr>
        <p:spPr>
          <a:xfrm>
            <a:off x="786201" y="2191871"/>
            <a:ext cx="3429000" cy="1591"/>
          </a:xfrm>
          <a:prstGeom prst="straightConnector1">
            <a:avLst/>
          </a:prstGeom>
          <a:noFill/>
          <a:ln w="6345" cap="flat">
            <a:solidFill>
              <a:srgbClr val="FFFFFF">
                <a:alpha val="40000"/>
              </a:srgbClr>
            </a:solidFill>
            <a:prstDash val="solid"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cxn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7F4C1CA9-3649-EF4F-A36E-FA27019003FA}"/>
              </a:ext>
            </a:extLst>
          </p:cNvPr>
          <p:cNvCxnSpPr/>
          <p:nvPr/>
        </p:nvCxnSpPr>
        <p:spPr>
          <a:xfrm>
            <a:off x="4936964" y="2191871"/>
            <a:ext cx="3429000" cy="1591"/>
          </a:xfrm>
          <a:prstGeom prst="straightConnector1">
            <a:avLst/>
          </a:prstGeom>
          <a:noFill/>
          <a:ln w="6345" cap="flat">
            <a:solidFill>
              <a:srgbClr val="FFFFFF">
                <a:alpha val="40000"/>
              </a:srgbClr>
            </a:solidFill>
            <a:prstDash val="solid"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67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8E35-3268-D64D-B910-DC0A6AF933C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C590B-8695-DB4E-ACD3-D22FA45BDE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2D5B3F-AED9-0C41-A7C3-24FDCA8B2B04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B8103-BD27-E146-9C31-C57522B8325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85559-FA73-AB48-A06C-4F6B5EEB0F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F3C7A7-5E39-B540-AB41-A398C558E19A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2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7D158-0A15-F340-87DD-B1AD6F6F7A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C322FB-324F-DB46-80FC-1BBAE9741BE3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9A17F-5D28-B14C-A031-1A1DE7AC97E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B578-99AE-2A4F-BC2E-BB6B9044FE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B7869B-7AE2-F948-AE49-2F1F3D0482B2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2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DFC9-CD9A-8F48-85D1-839461E5FF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907" y="971550"/>
            <a:ext cx="3657600" cy="1162046"/>
          </a:xfrm>
        </p:spPr>
        <p:txBody>
          <a:bodyPr anchor="b" anchorCtr="0"/>
          <a:lstStyle>
            <a:lvl1pPr algn="l"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7E17A-AC8C-B54A-98A8-94A729DB8F2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00600" y="457200"/>
            <a:ext cx="3657600" cy="5668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4629D-86B8-994E-9769-1F47E6CFC7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58907" y="2133596"/>
            <a:ext cx="3657600" cy="35814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2289C-FCD1-AD43-A2E9-A095C90CCB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49D268-7397-394A-8C8F-D41ED1F1A1C1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0B32E-ACC8-0B45-A9AA-449A0F0A7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8383D-BF1C-334D-9A11-63FB4C70978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B84B41-F144-1446-A77C-8D26A3AFF00E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2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67ECFF-2172-3F41-B7D1-6A992CCAA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14298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7F60A-53D7-FD44-865E-C80EED4F2C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1752603"/>
            <a:ext cx="7770808" cy="4373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C598E-6A72-9F42-A9A6-1BE678FFC5C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620438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FFFFFF"/>
                </a:solidFill>
                <a:effectLst>
                  <a:outerShdw dist="38103" dir="5400000">
                    <a:srgbClr val="000000"/>
                  </a:outerShdw>
                </a:effectLst>
                <a:uFillTx/>
                <a:latin typeface="Gill Sans MT"/>
              </a:defRPr>
            </a:lvl1pPr>
          </a:lstStyle>
          <a:p>
            <a:pPr lvl="0"/>
            <a:fld id="{5D6FEA40-EACA-AA48-B826-14E52ACA73B9}" type="datetime1">
              <a:rPr lang="en-US"/>
              <a:pPr lvl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2FBAE-812D-6840-9BF2-B2209A396DF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54101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FFFFFF"/>
                </a:solidFill>
                <a:effectLst>
                  <a:outerShdw dist="38103" dir="5400000">
                    <a:srgbClr val="000000"/>
                  </a:outerShdw>
                </a:effectLst>
                <a:uFillTx/>
                <a:latin typeface="Gill Sans M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B757D-636A-9747-B63B-3A6A3EB4C0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4229099" y="6356351"/>
            <a:ext cx="685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FFFFFF"/>
                </a:solidFill>
                <a:effectLst>
                  <a:outerShdw dist="38103" dir="5400000">
                    <a:srgbClr val="000000"/>
                  </a:outerShdw>
                </a:effectLst>
                <a:uFillTx/>
                <a:latin typeface="Gill Sans MT"/>
              </a:defRPr>
            </a:lvl1pPr>
          </a:lstStyle>
          <a:p>
            <a:pPr lvl="0"/>
            <a:fld id="{0C8CBA6E-82A6-8144-9E5B-3B72AC215202}" type="slidenum">
              <a:r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800" b="0" i="0" u="none" strike="noStrike" kern="1200" cap="none" spc="0" baseline="0">
          <a:solidFill>
            <a:srgbClr val="FFFFFF"/>
          </a:solidFill>
          <a:effectLst>
            <a:outerShdw dist="50804" dir="5400000">
              <a:srgbClr val="000000"/>
            </a:outerShdw>
          </a:effectLst>
          <a:uFillTx/>
          <a:latin typeface="Gill Sans MT"/>
        </a:defRPr>
      </a:lvl1pPr>
    </p:titleStyle>
    <p:bodyStyle>
      <a:lvl1pPr marL="342900" marR="0" lvl="0" indent="-342900" algn="l" defTabSz="914400" rtl="0" fontAlgn="auto" hangingPunct="1">
        <a:lnSpc>
          <a:spcPct val="100000"/>
        </a:lnSpc>
        <a:spcBef>
          <a:spcPts val="2000"/>
        </a:spcBef>
        <a:spcAft>
          <a:spcPts val="0"/>
        </a:spcAft>
        <a:buSzPts val="2200"/>
        <a:buBlip>
          <a:blip r:embed="rId18"/>
        </a:buBlip>
        <a:tabLst/>
        <a:defRPr lang="en-US" sz="2200" b="0" i="0" u="none" strike="noStrike" kern="1200" cap="none" spc="0" baseline="0">
          <a:solidFill>
            <a:srgbClr val="FFFFFF"/>
          </a:solidFill>
          <a:effectLst>
            <a:outerShdw dist="50804" dir="5400000">
              <a:srgbClr val="000000"/>
            </a:outerShdw>
          </a:effectLst>
          <a:uFillTx/>
          <a:latin typeface="Gill Sans MT"/>
        </a:defRPr>
      </a:lvl1pPr>
      <a:lvl2pPr marL="685800" marR="0" lvl="1" indent="-336554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ts val="1999"/>
        <a:buBlip>
          <a:blip r:embed="rId18"/>
        </a:buBlip>
        <a:tabLst/>
        <a:defRPr lang="en-US" sz="2000" b="0" i="0" u="none" strike="noStrike" kern="1200" cap="none" spc="0" baseline="0">
          <a:solidFill>
            <a:srgbClr val="FFFFFF"/>
          </a:solidFill>
          <a:effectLst>
            <a:outerShdw dist="50804" dir="5400000">
              <a:srgbClr val="000000"/>
            </a:outerShdw>
          </a:effectLst>
          <a:uFillTx/>
          <a:latin typeface="Gill Sans MT"/>
        </a:defRPr>
      </a:lvl2pPr>
      <a:lvl3pPr marL="1035045" marR="0" lvl="2" indent="-349245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ts val="1800"/>
        <a:buBlip>
          <a:blip r:embed="rId18"/>
        </a:buBlip>
        <a:tabLst/>
        <a:defRPr lang="en-US" sz="1800" b="0" i="0" u="none" strike="noStrike" kern="1200" cap="none" spc="0" baseline="0">
          <a:solidFill>
            <a:srgbClr val="FFFFFF"/>
          </a:solidFill>
          <a:effectLst>
            <a:outerShdw dist="50804" dir="5400000">
              <a:srgbClr val="000000"/>
            </a:outerShdw>
          </a:effectLst>
          <a:uFillTx/>
          <a:latin typeface="Gill Sans MT"/>
        </a:defRPr>
      </a:lvl3pPr>
      <a:lvl4pPr marL="1371600" marR="0" lvl="3" indent="-336554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ts val="1800"/>
        <a:buBlip>
          <a:blip r:embed="rId18"/>
        </a:buBlip>
        <a:tabLst/>
        <a:defRPr lang="en-US" sz="1800" b="0" i="0" u="none" strike="noStrike" kern="1200" cap="none" spc="0" baseline="0">
          <a:solidFill>
            <a:srgbClr val="FFFFFF"/>
          </a:solidFill>
          <a:effectLst>
            <a:outerShdw dist="50804" dir="5400000">
              <a:srgbClr val="000000"/>
            </a:outerShdw>
          </a:effectLst>
          <a:uFillTx/>
          <a:latin typeface="Gill Sans MT"/>
        </a:defRPr>
      </a:lvl4pPr>
      <a:lvl5pPr marL="1720845" marR="0" lvl="4" indent="-349245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ts val="1800"/>
        <a:buBlip>
          <a:blip r:embed="rId18"/>
        </a:buBlip>
        <a:tabLst/>
        <a:defRPr lang="en-US" sz="1800" b="0" i="0" u="none" strike="noStrike" kern="1200" cap="none" spc="0" baseline="0">
          <a:solidFill>
            <a:srgbClr val="FFFFFF"/>
          </a:solidFill>
          <a:effectLst>
            <a:outerShdw dist="50804" dir="5400000">
              <a:srgbClr val="000000"/>
            </a:outerShdw>
          </a:effectLst>
          <a:uFillTx/>
          <a:latin typeface="Gill Sans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vox.com/future-perfect/21504366/science-replication-crisis-peer-review-statis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i.org/10.1371/journal.pbio.300110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76/appi.ajp.2018.18070881" TargetMode="External"/><Relationship Id="rId5" Type="http://schemas.openxmlformats.org/officeDocument/2006/relationships/hyperlink" Target="https://www.theatlantic.com/science/archive/2019/05/waste-1000-studies/589684/" TargetMode="Externa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6/appi.ajp.2018.18070881" TargetMode="External"/><Relationship Id="rId2" Type="http://schemas.openxmlformats.org/officeDocument/2006/relationships/hyperlink" Target="https://www.theatlantic.com/science/archive/2019/05/waste-1000-studies/589684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62-018-0399-z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g"/><Relationship Id="rId4" Type="http://schemas.openxmlformats.org/officeDocument/2006/relationships/hyperlink" Target="http://cmn.nimh.nih.gov/dsst" TargetMode="Externa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225826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73/pnas.170827411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quator-network.org" TargetMode="External"/><Relationship Id="rId2" Type="http://schemas.openxmlformats.org/officeDocument/2006/relationships/hyperlink" Target="https://open-brain-consent.readthedocs.i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lm.nih.gov/NIHbmic/nih_data_sharing_repositories.html" TargetMode="External"/><Relationship Id="rId4" Type="http://schemas.openxmlformats.org/officeDocument/2006/relationships/hyperlink" Target="http://dx.doi.org/10.1101/05426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roducibility.stanford.edu/coding-error-postmorte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reproducibility.stanford.edu/coding-error-postmorte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it-testing-in-r-68ab9cc8d211" TargetMode="External"/><Relationship Id="rId2" Type="http://schemas.openxmlformats.org/officeDocument/2006/relationships/hyperlink" Target="https://github.com/poldrack/pytest_tutoria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etraction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s://www.google.com/url?q=https://github.com/mckenziephagen/ABCD_Stop_Signal&amp;sa=D&amp;ust=1597084849268000&amp;usg=AOvVaw0lrgg2Qo9rQxQVrAxYNpI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q=https://www.biorxiv.org/content/10.1101/2020.05.08.084707v2?versioned%3Dtrue&amp;sa=D&amp;ust=1597084849268000&amp;usg=AOvVaw3S0O1t8GNioSrtY8hhUID1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hyperlink" Target="https://en.wikipedia.org/wiki/Bug_(software)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pc.nih.gov/apps/singularity.html" TargetMode="External"/><Relationship Id="rId7" Type="http://schemas.openxmlformats.org/officeDocument/2006/relationships/hyperlink" Target="https://doi.org/10.1177/2515245921101785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ylabs.io/singularity/" TargetMode="External"/><Relationship Id="rId5" Type="http://schemas.openxmlformats.org/officeDocument/2006/relationships/hyperlink" Target="https://www.docker.com/" TargetMode="Externa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mn.nimh.nih.gov/dsst" TargetMode="External"/><Relationship Id="rId2" Type="http://schemas.openxmlformats.org/officeDocument/2006/relationships/hyperlink" Target="https://fmrif.nimh.nih.gov/public/fmri-course/index_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3311.pdf" TargetMode="External"/><Relationship Id="rId2" Type="http://schemas.openxmlformats.org/officeDocument/2006/relationships/hyperlink" Target="https://www.ncbi.nlm.nih.gov/books/NBK547546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1-fNM0uJQA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349/6251/aac4716" TargetMode="External"/><Relationship Id="rId2" Type="http://schemas.openxmlformats.org/officeDocument/2006/relationships/hyperlink" Target="https://www.theatlantic.com/science/archive/2015/08/psychology-studies-reliability-reproducability-nosek/4024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615FC9-E17E-6642-B248-7E75CFB158C2}"/>
              </a:ext>
            </a:extLst>
          </p:cNvPr>
          <p:cNvSpPr/>
          <p:nvPr/>
        </p:nvSpPr>
        <p:spPr>
          <a:xfrm>
            <a:off x="0" y="5922335"/>
            <a:ext cx="9144000" cy="935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79BF4-0E58-3145-B00A-52E6FB6EA8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365251"/>
            <a:ext cx="9144000" cy="978408"/>
          </a:xfrm>
        </p:spPr>
        <p:txBody>
          <a:bodyPr>
            <a:normAutofit fontScale="90000"/>
          </a:bodyPr>
          <a:lstStyle/>
          <a:p>
            <a:pPr lvl="0"/>
            <a:r>
              <a:rPr lang="en-US" sz="4800" dirty="0"/>
              <a:t>Reproducible Data Science:</a:t>
            </a:r>
            <a:br>
              <a:rPr lang="en-US" sz="4800" dirty="0"/>
            </a:br>
            <a:r>
              <a:rPr lang="en-US" sz="4800" dirty="0"/>
              <a:t>How do you know if published scientific findings are replicable?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1C7B7-2824-D344-A48C-CED7845694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3791715"/>
            <a:ext cx="7772400" cy="877824"/>
          </a:xfrm>
        </p:spPr>
        <p:txBody>
          <a:bodyPr/>
          <a:lstStyle/>
          <a:p>
            <a:pPr lvl="0"/>
            <a:r>
              <a:rPr lang="en-US" dirty="0"/>
              <a:t>Adam Thomas</a:t>
            </a:r>
          </a:p>
          <a:p>
            <a:pPr lvl="0"/>
            <a:r>
              <a:rPr lang="en-US" dirty="0"/>
              <a:t>Data Science and Sharing Team, Intramural Research Program, NIMH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3" descr="NIH_NIMH_Master_Logo_2Color.pdf">
            <a:extLst>
              <a:ext uri="{FF2B5EF4-FFF2-40B4-BE49-F238E27FC236}">
                <a16:creationId xmlns:a16="http://schemas.microsoft.com/office/drawing/2014/main" id="{704E0CA0-A177-2A41-AFC0-DED60142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399" y="6005798"/>
            <a:ext cx="2997202" cy="767638"/>
          </a:xfrm>
          <a:prstGeom prst="rect">
            <a:avLst/>
          </a:prstGeom>
          <a:solidFill>
            <a:schemeClr val="bg1"/>
          </a:solidFill>
          <a:ln cap="flat">
            <a:noFill/>
          </a:ln>
          <a:effectLst/>
        </p:spPr>
      </p:pic>
      <p:pic>
        <p:nvPicPr>
          <p:cNvPr id="7" name="Picture 9" descr="department-of-health-human-services-usa.eps">
            <a:extLst>
              <a:ext uri="{FF2B5EF4-FFF2-40B4-BE49-F238E27FC236}">
                <a16:creationId xmlns:a16="http://schemas.microsoft.com/office/drawing/2014/main" id="{BB878254-8A8E-F34B-AB06-65409F9C5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701" y="6038533"/>
            <a:ext cx="734903" cy="734903"/>
          </a:xfrm>
          <a:prstGeom prst="rect">
            <a:avLst/>
          </a:prstGeom>
          <a:noFill/>
          <a:ln cap="flat">
            <a:noFill/>
          </a:ln>
          <a:effectLst/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449185E-922F-5D40-994F-A6D058ED1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4" y="5958661"/>
            <a:ext cx="939575" cy="8937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5B41-9A6A-2140-9A75-20B3AD0BB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869576"/>
          </a:xfrm>
        </p:spPr>
        <p:txBody>
          <a:bodyPr/>
          <a:lstStyle/>
          <a:p>
            <a:pPr lvl="0"/>
            <a:r>
              <a:rPr lang="en-US" sz="3200"/>
              <a:t>Reproducibility of Cancer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4E5D9-65EB-FE49-B251-3D59A896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49" y="4492289"/>
            <a:ext cx="6586302" cy="2023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CC5892-771C-5D4E-938F-1607C9C91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1" y="2268530"/>
            <a:ext cx="5476972" cy="1996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F0ECF-5B5E-724F-81EB-A4642D017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71" y="959145"/>
            <a:ext cx="5476973" cy="13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9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5B41-9A6A-2140-9A75-20B3AD0BB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869576"/>
          </a:xfrm>
        </p:spPr>
        <p:txBody>
          <a:bodyPr/>
          <a:lstStyle/>
          <a:p>
            <a:pPr lvl="0"/>
            <a:r>
              <a:rPr lang="en-US" sz="3200"/>
              <a:t>Reproducibility of Cancer Studies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696830-1679-E045-B1AE-ED9D31F34A5E}"/>
              </a:ext>
            </a:extLst>
          </p:cNvPr>
          <p:cNvGrpSpPr/>
          <p:nvPr/>
        </p:nvGrpSpPr>
        <p:grpSpPr>
          <a:xfrm>
            <a:off x="1623229" y="910840"/>
            <a:ext cx="5994401" cy="2336800"/>
            <a:chOff x="1169447" y="780592"/>
            <a:chExt cx="5994401" cy="23368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D4D8A7-A950-B543-B945-862115558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9448" y="780592"/>
              <a:ext cx="5994400" cy="2336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9719FA-48D4-DF46-98BA-DACB8C11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3912" y="2763952"/>
              <a:ext cx="2129935" cy="3534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3F37FF-93F9-A140-B5B2-67718069C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447" y="2840359"/>
              <a:ext cx="2441019" cy="27703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CD23AA3-BD9B-C544-920B-361E84313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07" y="3203882"/>
            <a:ext cx="7595001" cy="16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9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Poll Question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257025"/>
          </a:xfrm>
        </p:spPr>
        <p:txBody>
          <a:bodyPr>
            <a:normAutofit/>
          </a:bodyPr>
          <a:lstStyle/>
          <a:p>
            <a:pPr marL="0" lvl="0" indent="0">
              <a:buSzPct val="100000"/>
              <a:buNone/>
            </a:pPr>
            <a:r>
              <a:rPr lang="en-US" sz="3200"/>
              <a:t>Since Ioannidis's explosive 2005 paper, the field has become more vigilant, and the number of unreproducible findings published in the literature has decreased.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True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False </a:t>
            </a:r>
          </a:p>
          <a:p>
            <a:pPr lvl="0">
              <a:buSzPct val="100000"/>
              <a:buFont typeface="Arial"/>
              <a:buChar char="•"/>
            </a:pPr>
            <a:endParaRPr lang="en-US" sz="3200"/>
          </a:p>
          <a:p>
            <a:pPr lvl="0">
              <a:buSzPct val="100000"/>
              <a:buFont typeface="Arial"/>
              <a:buChar char="•"/>
            </a:pPr>
            <a:endParaRPr lang="en-US" sz="3200"/>
          </a:p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9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5B41-9A6A-2140-9A75-20B3AD0BB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869576"/>
          </a:xfrm>
        </p:spPr>
        <p:txBody>
          <a:bodyPr/>
          <a:lstStyle/>
          <a:p>
            <a:pPr lvl="0"/>
            <a:r>
              <a:rPr lang="en-US" sz="3200"/>
              <a:t>Is it getting better?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E733F-B84F-464D-9FE9-8C747E00D66B}"/>
              </a:ext>
            </a:extLst>
          </p:cNvPr>
          <p:cNvSpPr/>
          <p:nvPr/>
        </p:nvSpPr>
        <p:spPr>
          <a:xfrm>
            <a:off x="0" y="6354210"/>
            <a:ext cx="6596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hlinkClick r:id="rId2"/>
              </a:rPr>
              <a:t>https://www.vox.com/future-perfect/21504366/science-replication-crisis-peer-review-statistics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1816FE-B277-A44E-9BFB-08414EC0E6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-102489" y="1103599"/>
            <a:ext cx="9055102" cy="788996"/>
          </a:xfrm>
        </p:spPr>
        <p:txBody>
          <a:bodyPr>
            <a:normAutofit/>
          </a:bodyPr>
          <a:lstStyle/>
          <a:p>
            <a:pPr marL="0" lvl="0" indent="0">
              <a:buSzPct val="100000"/>
              <a:buNone/>
            </a:pPr>
            <a:r>
              <a:rPr lang="en-US" sz="3200" dirty="0"/>
              <a:t>Maybe,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B663C-942F-3547-AE99-18733B60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5146"/>
            <a:ext cx="9144000" cy="2999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3B05A-D35F-304C-AFE6-EDE76193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9185"/>
            <a:ext cx="9144000" cy="16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5B41-9A6A-2140-9A75-20B3AD0BB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869576"/>
          </a:xfrm>
        </p:spPr>
        <p:txBody>
          <a:bodyPr/>
          <a:lstStyle/>
          <a:p>
            <a:pPr lvl="0"/>
            <a:r>
              <a:rPr lang="en-US" sz="3200"/>
              <a:t>Is it getting better?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E733F-B84F-464D-9FE9-8C747E00D66B}"/>
              </a:ext>
            </a:extLst>
          </p:cNvPr>
          <p:cNvSpPr/>
          <p:nvPr/>
        </p:nvSpPr>
        <p:spPr>
          <a:xfrm>
            <a:off x="-797" y="6411724"/>
            <a:ext cx="914399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Serghiou</a:t>
            </a:r>
            <a:r>
              <a:rPr lang="en-US" sz="1100" dirty="0">
                <a:solidFill>
                  <a:schemeClr val="bg1"/>
                </a:solidFill>
              </a:rPr>
              <a:t> et al. (2021) Assessment of transparency indicators across the biomedical literature: How open is open?. PLOS Biology </a:t>
            </a:r>
            <a:r>
              <a:rPr lang="en-US" sz="1200" u="sng" dirty="0">
                <a:hlinkClick r:id="rId2"/>
              </a:rPr>
              <a:t>https://doi.org/10.1371/journal.pbio.3001107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1816FE-B277-A44E-9BFB-08414EC0E6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889843"/>
            <a:ext cx="9055102" cy="788996"/>
          </a:xfrm>
        </p:spPr>
        <p:txBody>
          <a:bodyPr>
            <a:normAutofit/>
          </a:bodyPr>
          <a:lstStyle/>
          <a:p>
            <a:pPr marL="0" lvl="0" indent="0">
              <a:buSzPct val="100000"/>
              <a:buNone/>
            </a:pPr>
            <a:r>
              <a:rPr lang="en-US" sz="3200" dirty="0"/>
              <a:t>Maybe, slowly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DDFEE-A50E-2C44-8D3D-16220112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1" y="1561340"/>
            <a:ext cx="6879265" cy="47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74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5B41-9A6A-2140-9A75-20B3AD0BB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869576"/>
          </a:xfrm>
        </p:spPr>
        <p:txBody>
          <a:bodyPr/>
          <a:lstStyle/>
          <a:p>
            <a:pPr lvl="0"/>
            <a:r>
              <a:rPr lang="en-US" sz="3200"/>
              <a:t>Reproducibility in Mental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8DE62-FA1A-0B41-843E-1BF900BE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695450"/>
            <a:ext cx="8597900" cy="346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65B880-BA02-CF4B-9655-B3B813AF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4730750"/>
            <a:ext cx="15621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A389D-BB8C-5A40-B3D0-835ABE02C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0" y="1695450"/>
            <a:ext cx="2476500" cy="660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CC9A41-F043-DF4D-8515-123DD028190E}"/>
              </a:ext>
            </a:extLst>
          </p:cNvPr>
          <p:cNvSpPr/>
          <p:nvPr/>
        </p:nvSpPr>
        <p:spPr>
          <a:xfrm>
            <a:off x="818706" y="5867404"/>
            <a:ext cx="80522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www.theatlantic.com</a:t>
            </a:r>
            <a:r>
              <a:rPr lang="en-US" sz="1200" dirty="0">
                <a:hlinkClick r:id="rId5"/>
              </a:rPr>
              <a:t>/science/archive/2019/05/waste-1000-studies/589684/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E6D4E-D0CE-F94A-A05D-BFB772723EFD}"/>
              </a:ext>
            </a:extLst>
          </p:cNvPr>
          <p:cNvSpPr/>
          <p:nvPr/>
        </p:nvSpPr>
        <p:spPr>
          <a:xfrm>
            <a:off x="818707" y="6090649"/>
            <a:ext cx="5411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err="1">
                <a:hlinkClick r:id="rId6"/>
              </a:rPr>
              <a:t>doi.org</a:t>
            </a:r>
            <a:r>
              <a:rPr lang="en-US" sz="1200" dirty="0">
                <a:hlinkClick r:id="rId6"/>
              </a:rPr>
              <a:t>/10.1176/appi.ajp.2018.18070881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52571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5B41-9A6A-2140-9A75-20B3AD0BB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869576"/>
          </a:xfrm>
        </p:spPr>
        <p:txBody>
          <a:bodyPr/>
          <a:lstStyle/>
          <a:p>
            <a:pPr lvl="0"/>
            <a:r>
              <a:rPr lang="en-US" sz="3200"/>
              <a:t>Reproducibility in Mental Health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E86106-1A3A-044C-80EC-C3150DEB71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8" y="1167394"/>
            <a:ext cx="9055102" cy="5295990"/>
          </a:xfrm>
        </p:spPr>
        <p:txBody>
          <a:bodyPr>
            <a:normAutofit fontScale="85000" lnSpcReduction="20000"/>
          </a:bodyPr>
          <a:lstStyle/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A 1996 study of 1,000 subjects claimed that a </a:t>
            </a:r>
            <a:r>
              <a:rPr lang="en-US" sz="3200" u="sng" dirty="0"/>
              <a:t>candidate gene</a:t>
            </a:r>
            <a:r>
              <a:rPr lang="en-US" sz="3200" dirty="0"/>
              <a:t>, SLC6A4, was found to influence a person’s risk of clinical depression.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17 other candidate genes were subsequently linked to depression risks, using similar methods and sample sizes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Together, over 1,000 papers were published on these genes.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A 2019 study using 10s to 100s of thousands of subjects showed none of the 18 genes were related to depression risk.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 “How on Earth could we have spent 20 years and hundreds of millions of dollars studying pure noise?” – Matthew Keller, lead author</a:t>
            </a:r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F5287D-F72F-E347-8BA6-48EBC3C412EF}"/>
              </a:ext>
            </a:extLst>
          </p:cNvPr>
          <p:cNvSpPr/>
          <p:nvPr/>
        </p:nvSpPr>
        <p:spPr>
          <a:xfrm>
            <a:off x="818706" y="6186385"/>
            <a:ext cx="80522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www.theatlantic.com</a:t>
            </a:r>
            <a:r>
              <a:rPr lang="en-US" sz="1200" dirty="0">
                <a:hlinkClick r:id="rId2"/>
              </a:rPr>
              <a:t>/science/archive/2019/05/waste-1000-studies/589684/</a:t>
            </a: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A4BFCB-7A82-CC47-A1E1-8050073D55ED}"/>
              </a:ext>
            </a:extLst>
          </p:cNvPr>
          <p:cNvSpPr/>
          <p:nvPr/>
        </p:nvSpPr>
        <p:spPr>
          <a:xfrm>
            <a:off x="818707" y="6409630"/>
            <a:ext cx="5411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doi.org</a:t>
            </a:r>
            <a:r>
              <a:rPr lang="en-US" sz="1200" dirty="0">
                <a:hlinkClick r:id="rId3"/>
              </a:rPr>
              <a:t>/10.1176/appi.ajp.2018.18070881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6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Poll Question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257025"/>
          </a:xfrm>
        </p:spPr>
        <p:txBody>
          <a:bodyPr>
            <a:normAutofit/>
          </a:bodyPr>
          <a:lstStyle/>
          <a:p>
            <a:pPr marL="0" lvl="0" indent="0">
              <a:buSzPct val="100000"/>
              <a:buNone/>
            </a:pPr>
            <a:r>
              <a:rPr lang="en-US" sz="3200" dirty="0"/>
              <a:t>Scientists are pretty good at predicting (guessing) which findings will be reproducible in published papers.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True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False</a:t>
            </a:r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41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Poll Question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257025"/>
          </a:xfrm>
        </p:spPr>
        <p:txBody>
          <a:bodyPr>
            <a:normAutofit/>
          </a:bodyPr>
          <a:lstStyle/>
          <a:p>
            <a:pPr marL="0" lvl="0" indent="0">
              <a:buSzPct val="100000"/>
              <a:buNone/>
            </a:pPr>
            <a:r>
              <a:rPr lang="en-US" sz="3200" dirty="0"/>
              <a:t>Scientists are pretty good at predicting (guessing) which findings will be reproducible in published papers.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True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False</a:t>
            </a:r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21020"/>
            <a:ext cx="9144000" cy="1429874"/>
          </a:xfrm>
        </p:spPr>
        <p:txBody>
          <a:bodyPr>
            <a:normAutofit fontScale="90000"/>
          </a:bodyPr>
          <a:lstStyle/>
          <a:p>
            <a:pPr lvl="0"/>
            <a:r>
              <a:rPr lang="en-US"/>
              <a:t>Unreproducible results are predictable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F39BB-923A-8E48-AA86-F0A95116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74" y="1434444"/>
            <a:ext cx="6123024" cy="43186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071C57-749C-E94D-9775-2B83070B6C71}"/>
              </a:ext>
            </a:extLst>
          </p:cNvPr>
          <p:cNvSpPr/>
          <p:nvPr/>
        </p:nvSpPr>
        <p:spPr>
          <a:xfrm>
            <a:off x="2013110" y="6147023"/>
            <a:ext cx="4309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doi.org</a:t>
            </a:r>
            <a:r>
              <a:rPr lang="en-US" dirty="0">
                <a:hlinkClick r:id="rId3"/>
              </a:rPr>
              <a:t>/10.1038/s41562-018-0399-z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45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7" descr="profilePic.jpg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14689" b="7661"/>
          <a:stretch/>
        </p:blipFill>
        <p:spPr>
          <a:xfrm>
            <a:off x="305576" y="875788"/>
            <a:ext cx="1828800" cy="1828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0" name="Google Shape;460;p37"/>
          <p:cNvSpPr txBox="1"/>
          <p:nvPr/>
        </p:nvSpPr>
        <p:spPr>
          <a:xfrm>
            <a:off x="-795" y="-1"/>
            <a:ext cx="9144000" cy="87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ill Sans"/>
              <a:buNone/>
            </a:pPr>
            <a:r>
              <a:rPr lang="en-US" sz="4800" dirty="0">
                <a:solidFill>
                  <a:schemeClr val="lt1"/>
                </a:solidFill>
                <a:latin typeface="Gill Sans"/>
                <a:cs typeface="Gill Sans"/>
                <a:sym typeface="Gill Sans"/>
              </a:rPr>
              <a:t>NIMH IRP Data Science and Sharing Team</a:t>
            </a:r>
            <a:endParaRPr dirty="0"/>
          </a:p>
        </p:txBody>
      </p:sp>
      <p:sp>
        <p:nvSpPr>
          <p:cNvPr id="462" name="Google Shape;462;p37"/>
          <p:cNvSpPr txBox="1"/>
          <p:nvPr/>
        </p:nvSpPr>
        <p:spPr>
          <a:xfrm>
            <a:off x="0" y="5985265"/>
            <a:ext cx="914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r>
              <a:rPr lang="en-US" sz="2800" u="sng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http://cmn.nimh.nih.gov/dsst</a:t>
            </a:r>
            <a:endParaRPr sz="2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D5388454-17F2-6D4D-9013-46DE0C1A7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7" r="9375"/>
          <a:stretch/>
        </p:blipFill>
        <p:spPr bwMode="auto">
          <a:xfrm>
            <a:off x="2627574" y="880700"/>
            <a:ext cx="1828800" cy="1828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2B9CE51A-BE05-DE40-821F-1C167F3EC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8" b="-348"/>
          <a:stretch/>
        </p:blipFill>
        <p:spPr bwMode="auto">
          <a:xfrm>
            <a:off x="4761155" y="875788"/>
            <a:ext cx="1828800" cy="1828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057DD1-E6BE-0448-B360-DC5B221E77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16329" r="-97" b="17113"/>
          <a:stretch/>
        </p:blipFill>
        <p:spPr>
          <a:xfrm>
            <a:off x="7009624" y="872735"/>
            <a:ext cx="1828800" cy="1828800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D9F84-9A1D-4784-8676-1F6A712F5539}"/>
              </a:ext>
            </a:extLst>
          </p:cNvPr>
          <p:cNvSpPr txBox="1"/>
          <p:nvPr/>
        </p:nvSpPr>
        <p:spPr>
          <a:xfrm>
            <a:off x="305576" y="2701535"/>
            <a:ext cx="182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Adam Thomas</a:t>
            </a:r>
          </a:p>
          <a:p>
            <a:pPr algn="ctr"/>
            <a:r>
              <a:rPr lang="en-US" sz="14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Team Lead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7D767-B4E7-4041-B9E9-DFB0596BC7C1}"/>
              </a:ext>
            </a:extLst>
          </p:cNvPr>
          <p:cNvSpPr txBox="1"/>
          <p:nvPr/>
        </p:nvSpPr>
        <p:spPr>
          <a:xfrm>
            <a:off x="2553278" y="2701535"/>
            <a:ext cx="182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Dustin Moraczewski</a:t>
            </a:r>
          </a:p>
          <a:p>
            <a:pPr lvl="0" algn="ctr"/>
            <a:r>
              <a:rPr lang="en-US" sz="14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Scientist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CBE6E9-AFD7-4CB3-AFF0-3E600343E6FE}"/>
              </a:ext>
            </a:extLst>
          </p:cNvPr>
          <p:cNvSpPr txBox="1"/>
          <p:nvPr/>
        </p:nvSpPr>
        <p:spPr>
          <a:xfrm>
            <a:off x="4761922" y="2701535"/>
            <a:ext cx="182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Arshitha Basavaraj</a:t>
            </a:r>
          </a:p>
          <a:p>
            <a:pPr lvl="0" algn="ctr"/>
            <a:r>
              <a:rPr lang="en-US" sz="1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Engineer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E2749E-B91F-4D01-A5C8-6A45DF717B55}"/>
              </a:ext>
            </a:extLst>
          </p:cNvPr>
          <p:cNvSpPr txBox="1"/>
          <p:nvPr/>
        </p:nvSpPr>
        <p:spPr>
          <a:xfrm>
            <a:off x="7010390" y="2701535"/>
            <a:ext cx="182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Jessica Dafflon</a:t>
            </a:r>
          </a:p>
          <a:p>
            <a:pPr algn="ctr"/>
            <a:r>
              <a:rPr lang="en-US" sz="1400" b="1">
                <a:solidFill>
                  <a:schemeClr val="lt1"/>
                </a:solidFill>
                <a:latin typeface="Gill Sans"/>
                <a:sym typeface="Gill Sans"/>
              </a:rPr>
              <a:t>Data Scientist</a:t>
            </a:r>
            <a:endParaRPr lang="en-US" sz="14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CE9E7-74D6-4359-BDB6-EE95591E62E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813" y="3429000"/>
            <a:ext cx="1828800" cy="182880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CF6760-92E2-4FC4-A3A4-4078C49E6AC3}"/>
              </a:ext>
            </a:extLst>
          </p:cNvPr>
          <p:cNvSpPr txBox="1"/>
          <p:nvPr/>
        </p:nvSpPr>
        <p:spPr>
          <a:xfrm>
            <a:off x="1522812" y="5265766"/>
            <a:ext cx="182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Eric Earl</a:t>
            </a:r>
          </a:p>
          <a:p>
            <a:pPr algn="ctr"/>
            <a:r>
              <a:rPr lang="en-US" sz="1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Scientist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2251C-C7FD-47ED-B11F-48D2688C51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805" y="3426595"/>
            <a:ext cx="1828800" cy="1828800"/>
          </a:xfrm>
          <a:prstGeom prst="ellipse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801626-4608-47B0-8B36-86F42AE86C50}"/>
              </a:ext>
            </a:extLst>
          </p:cNvPr>
          <p:cNvSpPr txBox="1"/>
          <p:nvPr/>
        </p:nvSpPr>
        <p:spPr>
          <a:xfrm>
            <a:off x="3696485" y="5271614"/>
            <a:ext cx="182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Anthony Galassi</a:t>
            </a:r>
          </a:p>
          <a:p>
            <a:pPr algn="ctr"/>
            <a:r>
              <a:rPr lang="en-US" sz="1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Software Engineer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43BDB0-900D-4C4F-8D4F-DEF86DBE30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0797" y="3423152"/>
            <a:ext cx="1828800" cy="1828800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B506756-B5A6-4E2E-8CBF-8493E23F4966}"/>
              </a:ext>
            </a:extLst>
          </p:cNvPr>
          <p:cNvSpPr txBox="1"/>
          <p:nvPr/>
        </p:nvSpPr>
        <p:spPr>
          <a:xfrm>
            <a:off x="5792387" y="5265766"/>
            <a:ext cx="182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Carl Harris</a:t>
            </a:r>
          </a:p>
          <a:p>
            <a:pPr algn="ctr"/>
            <a:r>
              <a:rPr lang="en-US" sz="1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Post-bac IRTA</a:t>
            </a:r>
          </a:p>
        </p:txBody>
      </p:sp>
    </p:spTree>
    <p:extLst>
      <p:ext uri="{BB962C8B-B14F-4D97-AF65-F5344CB8AC3E}">
        <p14:creationId xmlns:p14="http://schemas.microsoft.com/office/powerpoint/2010/main" val="67889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Poll Question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757900"/>
          </a:xfrm>
        </p:spPr>
        <p:txBody>
          <a:bodyPr>
            <a:normAutofit lnSpcReduction="10000"/>
          </a:bodyPr>
          <a:lstStyle/>
          <a:p>
            <a:pPr marL="0" lvl="0" indent="0">
              <a:buSzPct val="100000"/>
              <a:buNone/>
            </a:pPr>
            <a:r>
              <a:rPr lang="en-US" sz="3200"/>
              <a:t>Which factor is the most predictive of findings that will be reproducible?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Large effect size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Published in prestigious journal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Large sample size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Well respected lab/institution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Transparency/availability of data/code/methods</a:t>
            </a:r>
          </a:p>
          <a:p>
            <a:pPr lvl="0">
              <a:buSzPct val="100000"/>
              <a:buFont typeface="Arial"/>
              <a:buChar char="•"/>
            </a:pPr>
            <a:endParaRPr lang="en-US" sz="3200"/>
          </a:p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4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21020"/>
            <a:ext cx="9144000" cy="110172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What factors are predictive of reproducibility?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D2764C-931C-4244-ACA5-1F30E65B9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87" y="1377053"/>
            <a:ext cx="3895873" cy="535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1E78F7-5343-E743-943F-A272516A581C}"/>
              </a:ext>
            </a:extLst>
          </p:cNvPr>
          <p:cNvSpPr/>
          <p:nvPr/>
        </p:nvSpPr>
        <p:spPr>
          <a:xfrm>
            <a:off x="104829" y="6310533"/>
            <a:ext cx="45962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doi.org</a:t>
            </a:r>
            <a:r>
              <a:rPr lang="en-US" sz="1400" dirty="0">
                <a:hlinkClick r:id="rId3"/>
              </a:rPr>
              <a:t>/10.1371/journal.pone.0225826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33362-4150-B640-ADF9-62E27A824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79" y="2202816"/>
            <a:ext cx="4367231" cy="12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26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/>
              <a:t>What features correlate with unreproducible findings?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757900"/>
          </a:xfrm>
        </p:spPr>
        <p:txBody>
          <a:bodyPr>
            <a:normAutofit/>
          </a:bodyPr>
          <a:lstStyle/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Large effect size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strike="sngStrike" dirty="0"/>
              <a:t>Published in prestigious journal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Large sample size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dirty="0"/>
              <a:t>Well respected lab/institution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dirty="0"/>
              <a:t>Transparency/availability of data/code/methods</a:t>
            </a:r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/>
              <a:t>What features correlate with unreproducible findings?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4571999"/>
            <a:ext cx="9055102" cy="2286001"/>
          </a:xfrm>
        </p:spPr>
        <p:txBody>
          <a:bodyPr>
            <a:normAutofit fontScale="62500" lnSpcReduction="20000"/>
          </a:bodyPr>
          <a:lstStyle/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Transparency/availability of data/code/methods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Well respected lab/institution?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3000" dirty="0"/>
              <a:t>Isolated and siloed researchers are more likely to produce irreproducible results (many eyeballs)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3000" dirty="0"/>
              <a:t>However, high ranking labs may be blindly trusted and subject to less scrutiny. 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3000" dirty="0"/>
              <a:t>Groupthink is common in science. Creative, out-of-the-box ideas can come from labs outside the establishment.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E7E03-80DC-BC43-B93B-0ADD418D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78" y="1598741"/>
            <a:ext cx="7464939" cy="25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7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Summary so far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757900"/>
          </a:xfrm>
        </p:spPr>
        <p:txBody>
          <a:bodyPr>
            <a:normAutofit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The number of unreproducible findings in the biomedical literatures remains alarmingly high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Some irreproducibility is just part of science, but the majority is preventable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There has been some progress in changing norms and behavior, but it is slow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Questions before Part 2?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75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2509" y="121019"/>
            <a:ext cx="8534400" cy="4378409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Part 2: If all biomedical science has been mired in a reproducibility crisis for nearly 20 years, is there anything a data science minded summer intern can do about it?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90725" y="4613728"/>
            <a:ext cx="5486400" cy="2244272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4000" dirty="0"/>
              <a:t>Yes!</a:t>
            </a:r>
          </a:p>
          <a:p>
            <a:pPr marL="0" lvl="0" indent="0" algn="ctr">
              <a:buNone/>
            </a:pPr>
            <a:r>
              <a:rPr lang="en-US" sz="4000" dirty="0"/>
              <a:t>In fact, trainees are the key to fixing this mess! </a:t>
            </a:r>
          </a:p>
        </p:txBody>
      </p:sp>
    </p:spTree>
    <p:extLst>
      <p:ext uri="{BB962C8B-B14F-4D97-AF65-F5344CB8AC3E}">
        <p14:creationId xmlns:p14="http://schemas.microsoft.com/office/powerpoint/2010/main" val="418887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/>
              <a:t>How can you improve reproducibility?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8" y="1653309"/>
            <a:ext cx="9055102" cy="5204691"/>
          </a:xfrm>
        </p:spPr>
        <p:txBody>
          <a:bodyPr>
            <a:normAutofit/>
          </a:bodyPr>
          <a:lstStyle/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Pre-registration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Planning for data sharing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Version control &amp; code sharing (git/</a:t>
            </a:r>
            <a:r>
              <a:rPr lang="en-US" sz="3200" dirty="0" err="1"/>
              <a:t>github</a:t>
            </a:r>
            <a:r>
              <a:rPr lang="en-US" sz="3200" dirty="0"/>
              <a:t>)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Dealing with errors (</a:t>
            </a:r>
            <a:r>
              <a:rPr lang="en-US" sz="3000" dirty="0"/>
              <a:t>Unit tests / continuous integration)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3000" dirty="0"/>
              <a:t>Making your code reusable (Containers)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Reporting and dissemination (Pre-prints &amp; checklist)</a:t>
            </a:r>
          </a:p>
        </p:txBody>
      </p:sp>
    </p:spTree>
    <p:extLst>
      <p:ext uri="{BB962C8B-B14F-4D97-AF65-F5344CB8AC3E}">
        <p14:creationId xmlns:p14="http://schemas.microsoft.com/office/powerpoint/2010/main" val="3842174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-50430"/>
            <a:ext cx="7770808" cy="1429874"/>
          </a:xfrm>
        </p:spPr>
        <p:txBody>
          <a:bodyPr>
            <a:normAutofit/>
          </a:bodyPr>
          <a:lstStyle/>
          <a:p>
            <a:pPr lvl="0"/>
            <a:r>
              <a:rPr lang="en-US"/>
              <a:t>Pre-registration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2666999"/>
            <a:ext cx="9055102" cy="3883843"/>
          </a:xfrm>
        </p:spPr>
        <p:txBody>
          <a:bodyPr>
            <a:normAutofit fontScale="92500"/>
          </a:bodyPr>
          <a:lstStyle/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Pre-registration is the simple process of making a record of experimental predictions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It does not prohibit or prevent exploratory research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It does help the investigator and the reader distinguish between predictions and “</a:t>
            </a:r>
            <a:r>
              <a:rPr lang="en-US" sz="3200" err="1"/>
              <a:t>postdiction</a:t>
            </a:r>
            <a:r>
              <a:rPr lang="en-US" sz="3200"/>
              <a:t>” (</a:t>
            </a:r>
            <a:r>
              <a:rPr lang="en-US" sz="3200" err="1"/>
              <a:t>HARKing</a:t>
            </a:r>
            <a:r>
              <a:rPr lang="en-US" sz="3200"/>
              <a:t>)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/>
              <a:t>Pre-registration also combat publication bias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endParaRPr lang="en-US" sz="3200"/>
          </a:p>
          <a:p>
            <a:pPr marL="0" lv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117CA-F265-A049-B68E-D5494DA5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88" y="1446119"/>
            <a:ext cx="6014720" cy="111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C8677-EBA4-684A-AA4A-FF677F8A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90" y="1446119"/>
            <a:ext cx="301197" cy="111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030ECA-B957-FD4A-B6D6-F634FD375E69}"/>
              </a:ext>
            </a:extLst>
          </p:cNvPr>
          <p:cNvSpPr/>
          <p:nvPr/>
        </p:nvSpPr>
        <p:spPr>
          <a:xfrm>
            <a:off x="2706052" y="6515622"/>
            <a:ext cx="2857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4"/>
              </a:rPr>
              <a:t>https://</a:t>
            </a:r>
            <a:r>
              <a:rPr lang="en-US" sz="1200" err="1">
                <a:hlinkClick r:id="rId4"/>
              </a:rPr>
              <a:t>doi.org</a:t>
            </a:r>
            <a:r>
              <a:rPr lang="en-US" sz="1200">
                <a:hlinkClick r:id="rId4"/>
              </a:rPr>
              <a:t>/10.1073/pnas.1708274114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15593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-50430"/>
            <a:ext cx="7770808" cy="1429874"/>
          </a:xfrm>
        </p:spPr>
        <p:txBody>
          <a:bodyPr>
            <a:normAutofit fontScale="90000"/>
          </a:bodyPr>
          <a:lstStyle/>
          <a:p>
            <a:pPr lvl="0"/>
            <a:r>
              <a:rPr lang="en-US"/>
              <a:t>Planning ahead for Data Sharing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654920-5B60-5140-8259-D9C457F813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258793"/>
            <a:ext cx="9055102" cy="5599207"/>
          </a:xfrm>
        </p:spPr>
        <p:txBody>
          <a:bodyPr>
            <a:normAutofit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Human subjects: Ensure your protocol has acceptable data sharing language: 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2400" dirty="0">
                <a:hlinkClick r:id="rId2"/>
              </a:rPr>
              <a:t>https://open-brain-consent.readthedocs.io</a:t>
            </a:r>
            <a:endParaRPr lang="en-US" sz="2400" dirty="0"/>
          </a:p>
          <a:p>
            <a:pPr lvl="0">
              <a:buSzPct val="100000"/>
              <a:buFont typeface="Arial"/>
              <a:buChar char="•"/>
            </a:pPr>
            <a:r>
              <a:rPr lang="en-US" sz="2600" dirty="0"/>
              <a:t>When designing, collecting, and analyzing</a:t>
            </a:r>
            <a:br>
              <a:rPr lang="en-US" sz="2600" dirty="0"/>
            </a:br>
            <a:r>
              <a:rPr lang="en-US" sz="2600" dirty="0"/>
              <a:t>consult with standards documents: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2400" dirty="0"/>
              <a:t>Enhancing Quality and Transparency of Health Research</a:t>
            </a:r>
            <a:br>
              <a:rPr lang="en-US" sz="2400" dirty="0"/>
            </a:br>
            <a:r>
              <a:rPr lang="en-US" sz="2400" dirty="0"/>
              <a:t>(EQUATOR) </a:t>
            </a:r>
            <a:r>
              <a:rPr lang="en-US" sz="2400" dirty="0">
                <a:hlinkClick r:id="rId3"/>
              </a:rPr>
              <a:t>http://www.equator-network.org</a:t>
            </a:r>
            <a:r>
              <a:rPr lang="en-US" sz="2400" dirty="0"/>
              <a:t> 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2400" dirty="0"/>
              <a:t>Best Practices in Data Analysis and Sharing in Neuroimaging using MRI (COBIDAS) </a:t>
            </a:r>
            <a:r>
              <a:rPr lang="de-DE" sz="2400" dirty="0">
                <a:hlinkClick r:id="rId4"/>
              </a:rPr>
              <a:t>http://dx.doi.org/10.1101/054262</a:t>
            </a:r>
            <a:endParaRPr lang="en-US" sz="2400" dirty="0"/>
          </a:p>
          <a:p>
            <a:pPr>
              <a:buSzPct val="100000"/>
              <a:buFont typeface="Arial"/>
              <a:buChar char="•"/>
            </a:pPr>
            <a:r>
              <a:rPr lang="en-US" sz="2600" dirty="0"/>
              <a:t>Think about which repository might be best for sharing your data. What structure/format will it require? </a:t>
            </a:r>
          </a:p>
          <a:p>
            <a:pPr marL="349246" lvl="1" indent="0">
              <a:buSzPct val="100000"/>
              <a:buNone/>
            </a:pPr>
            <a:r>
              <a:rPr lang="de-DE" sz="1600" dirty="0">
                <a:hlinkClick r:id="rId5"/>
              </a:rPr>
              <a:t>https://www.nlm.nih.gov/NIHbmic/nih_data_sharing_repositories.html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665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2A38-1B19-8741-8A94-96691874A6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4878"/>
            <a:ext cx="9144000" cy="897675"/>
          </a:xfrm>
        </p:spPr>
        <p:txBody>
          <a:bodyPr/>
          <a:lstStyle/>
          <a:p>
            <a:pPr lvl="0"/>
            <a:r>
              <a:rPr lang="en-US" sz="4000" dirty="0"/>
              <a:t>Version Control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6D2B21B-FBCC-954C-AC55-5A1BB1A2C424}"/>
              </a:ext>
            </a:extLst>
          </p:cNvPr>
          <p:cNvSpPr/>
          <p:nvPr/>
        </p:nvSpPr>
        <p:spPr>
          <a:xfrm>
            <a:off x="0" y="802797"/>
            <a:ext cx="9144000" cy="2677655"/>
          </a:xfrm>
          <a:prstGeom prst="rect">
            <a:avLst/>
          </a:prstGeom>
          <a:noFill/>
          <a:ln cap="flat">
            <a:noFill/>
            <a:prstDash val="solid"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Version control systems allows you to: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Store all your analysis in a central repository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Keep a history of “snapshots” of your evolving analysis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Quickly switch between different versions of your analysis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Adopt and modify code from other scientists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Collaborate</a:t>
            </a:r>
          </a:p>
        </p:txBody>
      </p:sp>
      <p:pic>
        <p:nvPicPr>
          <p:cNvPr id="4" name="Picture 2" descr="GitHub_Logo.png">
            <a:extLst>
              <a:ext uri="{FF2B5EF4-FFF2-40B4-BE49-F238E27FC236}">
                <a16:creationId xmlns:a16="http://schemas.microsoft.com/office/drawing/2014/main" id="{6FB970DB-DCDD-5C40-8305-95F7DE6E871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803397" y="4315775"/>
            <a:ext cx="2984501" cy="1223640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5" name="Picture 5" descr="GitHub-Mark-Light-120px-plus.png">
            <a:extLst>
              <a:ext uri="{FF2B5EF4-FFF2-40B4-BE49-F238E27FC236}">
                <a16:creationId xmlns:a16="http://schemas.microsoft.com/office/drawing/2014/main" id="{6D1A6563-CA90-F149-A339-6F806D55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4" y="4165604"/>
            <a:ext cx="1524003" cy="1524003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60C8EA68-87A9-3842-9231-B9AEC9077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99" y="4444998"/>
            <a:ext cx="2908304" cy="965204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Poll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257025"/>
          </a:xfrm>
        </p:spPr>
        <p:txBody>
          <a:bodyPr>
            <a:normAutofit lnSpcReduction="10000"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/>
              <a:t>What percentage of peer-reviewed papers in the biomedical literature present results that can be replicated by another scientist in the same field?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&gt; 80%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50-80%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20-50%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&lt; 20%</a:t>
            </a:r>
          </a:p>
          <a:p>
            <a:pPr lvl="0">
              <a:buSzPct val="100000"/>
              <a:buFont typeface="Arial"/>
              <a:buChar char="•"/>
            </a:pPr>
            <a:endParaRPr lang="en-US" sz="3200"/>
          </a:p>
          <a:p>
            <a:pPr lvl="0">
              <a:buSzPct val="100000"/>
              <a:buFont typeface="Arial"/>
              <a:buChar char="•"/>
            </a:pPr>
            <a:endParaRPr lang="en-US" sz="3200"/>
          </a:p>
          <a:p>
            <a:pPr lvl="0">
              <a:buSzPct val="100000"/>
              <a:buFont typeface="Arial"/>
              <a:buChar char="•"/>
            </a:pPr>
            <a:endParaRPr lang="en-US" sz="3200"/>
          </a:p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0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Poll Question #6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757900"/>
          </a:xfrm>
        </p:spPr>
        <p:txBody>
          <a:bodyPr>
            <a:normAutofit/>
          </a:bodyPr>
          <a:lstStyle/>
          <a:p>
            <a:pPr marL="0" lvl="0" indent="0">
              <a:buSzPct val="100000"/>
              <a:buNone/>
            </a:pPr>
            <a:r>
              <a:rPr lang="en-US" sz="3200"/>
              <a:t>Studies have shown that computer code written by scientists has an average of: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less than 1 defect per 1000 lines of code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1-10 defects per 1000 lines of code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10-20 defect per 1000 lines of code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Greater than 20 defects per lines of code</a:t>
            </a:r>
          </a:p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7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757900"/>
          </a:xfrm>
        </p:spPr>
        <p:txBody>
          <a:bodyPr>
            <a:normAutofit/>
          </a:bodyPr>
          <a:lstStyle/>
          <a:p>
            <a:pPr marL="0" lvl="0" indent="0">
              <a:buSzPct val="100000"/>
              <a:buNone/>
            </a:pPr>
            <a:r>
              <a:rPr lang="en-US" sz="3200" dirty="0"/>
              <a:t>Studies have shown that computer code written by scientists has an average of: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strike="sngStrike" dirty="0"/>
              <a:t>less than 1 defect per 1000 lines of code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strike="sngStrike" dirty="0"/>
              <a:t>1-10 defects per 1000 lines of code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strike="sngStrike" dirty="0"/>
              <a:t>10-20 defect per 1000 lines of code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Greater than 20 defects per lines of code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69A6AB-04BB-914A-BEBF-D8584E1CC3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1429874"/>
          </a:xfrm>
        </p:spPr>
        <p:txBody>
          <a:bodyPr/>
          <a:lstStyle/>
          <a:p>
            <a:pPr lvl="0"/>
            <a:r>
              <a:rPr lang="en-US" dirty="0"/>
              <a:t>Poll Question #6</a:t>
            </a:r>
          </a:p>
        </p:txBody>
      </p:sp>
    </p:spTree>
    <p:extLst>
      <p:ext uri="{BB962C8B-B14F-4D97-AF65-F5344CB8AC3E}">
        <p14:creationId xmlns:p14="http://schemas.microsoft.com/office/powerpoint/2010/main" val="2657390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Coding Errors are a fact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653" y="1462743"/>
            <a:ext cx="9055102" cy="4633257"/>
          </a:xfrm>
        </p:spPr>
        <p:txBody>
          <a:bodyPr>
            <a:normAutofit/>
          </a:bodyPr>
          <a:lstStyle/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One 2003 study looked at coding errors from professional software developers make an average of 1 to 7.5 defects per lines of code.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Other estimates put the number at 10 to 50 defects per 1000 lines of code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It’s not a question of whether your code has errors (it does), it’s a question of when you find them and how they impact your results</a:t>
            </a:r>
            <a:endParaRPr lang="en-US" sz="3200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133759-ED4A-BE48-83EB-4A2877BF12BA}"/>
              </a:ext>
            </a:extLst>
          </p:cNvPr>
          <p:cNvSpPr/>
          <p:nvPr/>
        </p:nvSpPr>
        <p:spPr>
          <a:xfrm>
            <a:off x="43653" y="6211669"/>
            <a:ext cx="801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reproducibility.stanford.edu</a:t>
            </a:r>
            <a:r>
              <a:rPr lang="en-US" dirty="0">
                <a:hlinkClick r:id="rId2"/>
              </a:rPr>
              <a:t>/coding-error-postmortem/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94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Coding Errors are a fact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653" y="1462743"/>
            <a:ext cx="9055102" cy="4633257"/>
          </a:xfrm>
        </p:spPr>
        <p:txBody>
          <a:bodyPr>
            <a:normAutofit/>
          </a:bodyPr>
          <a:lstStyle/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One 2003 study looked at coding errors from professional software developers make an average of 1 to 7.5 defects per lines of code.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Other estimates put the number at 10 to 50 defects per 1000 lines of code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It’s not a question of </a:t>
            </a:r>
            <a:r>
              <a:rPr lang="en-US" sz="3200" dirty="0">
                <a:solidFill>
                  <a:srgbClr val="FF0000"/>
                </a:solidFill>
              </a:rPr>
              <a:t>whether</a:t>
            </a:r>
            <a:r>
              <a:rPr lang="en-US" sz="3200" dirty="0">
                <a:solidFill>
                  <a:schemeClr val="bg1"/>
                </a:solidFill>
              </a:rPr>
              <a:t> your code has errors (it does), it’s a question of </a:t>
            </a:r>
            <a:r>
              <a:rPr lang="en-US" sz="3200" dirty="0">
                <a:solidFill>
                  <a:srgbClr val="FF0000"/>
                </a:solidFill>
              </a:rPr>
              <a:t>when</a:t>
            </a:r>
            <a:r>
              <a:rPr lang="en-US" sz="3200" dirty="0">
                <a:solidFill>
                  <a:schemeClr val="bg1"/>
                </a:solidFill>
              </a:rPr>
              <a:t> you find them and how they impact your results</a:t>
            </a:r>
            <a:endParaRPr lang="en-US" sz="3200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133759-ED4A-BE48-83EB-4A2877BF12BA}"/>
              </a:ext>
            </a:extLst>
          </p:cNvPr>
          <p:cNvSpPr/>
          <p:nvPr/>
        </p:nvSpPr>
        <p:spPr>
          <a:xfrm>
            <a:off x="43653" y="6211669"/>
            <a:ext cx="801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reproducibility.stanford.edu</a:t>
            </a:r>
            <a:r>
              <a:rPr lang="en-US" dirty="0">
                <a:hlinkClick r:id="rId2"/>
              </a:rPr>
              <a:t>/coding-error-postmortem/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5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D658-D11F-3943-9D90-D543715001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Typical approach to code testing in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8F4A-3AE1-5145-A33C-9352C6AA86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470581"/>
            <a:ext cx="9055102" cy="5387419"/>
          </a:xfrm>
        </p:spPr>
        <p:txBody>
          <a:bodyPr>
            <a:normAutofit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Write some code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Run code on some of your data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Debug code until the output looks reasonable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Repeat!</a:t>
            </a:r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“The first principle is that you must not fool yourself and you are the easiest person to fool.” </a:t>
            </a:r>
            <a:br>
              <a:rPr lang="en-US" sz="3200" dirty="0"/>
            </a:br>
            <a:r>
              <a:rPr lang="en-US" sz="3200" dirty="0"/>
              <a:t>–Richard Feynman, 1974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2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D658-D11F-3943-9D90-D543715001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Testing your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56FA-D722-D241-A6F4-920702BF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7" y="1470581"/>
            <a:ext cx="2921000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11A526-34C4-E941-B2BE-4063B346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436" y="1470581"/>
            <a:ext cx="4686811" cy="209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456DD-9785-764E-AA8C-9A5245A5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27" y="3563273"/>
            <a:ext cx="4254500" cy="2108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B4147-6626-724B-92C6-BC6541A4074B}"/>
              </a:ext>
            </a:extLst>
          </p:cNvPr>
          <p:cNvGrpSpPr/>
          <p:nvPr/>
        </p:nvGrpSpPr>
        <p:grpSpPr>
          <a:xfrm>
            <a:off x="3747609" y="4469597"/>
            <a:ext cx="5134464" cy="2388403"/>
            <a:chOff x="3747609" y="4469597"/>
            <a:chExt cx="5134464" cy="23884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FAC8C4-1C02-0E46-992F-01345481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7609" y="4808529"/>
              <a:ext cx="5134464" cy="20494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55757-74FD-4849-9D45-2BFAAB9AE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7609" y="4469597"/>
              <a:ext cx="5134464" cy="3389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D658-D11F-3943-9D90-D543715001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Testing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8F4A-3AE1-5145-A33C-9352C6AA86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470581"/>
            <a:ext cx="9055102" cy="5250730"/>
          </a:xfrm>
        </p:spPr>
        <p:txBody>
          <a:bodyPr>
            <a:normAutofit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A basic </a:t>
            </a:r>
            <a:r>
              <a:rPr lang="en-US" sz="3200" dirty="0" err="1"/>
              <a:t>pytest</a:t>
            </a:r>
            <a:r>
              <a:rPr lang="en-US" sz="3200" dirty="0"/>
              <a:t> tutorial for data science </a:t>
            </a:r>
            <a:r>
              <a:rPr lang="en-US" sz="2000" dirty="0">
                <a:hlinkClick r:id="rId2"/>
              </a:rPr>
              <a:t>https://github.com/poldrack/pytest_tutorial</a:t>
            </a:r>
            <a:endParaRPr lang="en-US" sz="2000" dirty="0"/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Ask </a:t>
            </a:r>
            <a:r>
              <a:rPr lang="en-US" sz="3200" dirty="0" err="1"/>
              <a:t>github</a:t>
            </a:r>
            <a:r>
              <a:rPr lang="en-US" sz="3200" dirty="0"/>
              <a:t> to run your tests every time you commit (continuous integration)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Automated assessment how much of your code has been tested </a:t>
            </a:r>
            <a:r>
              <a:rPr lang="en-US" sz="3200" dirty="0">
                <a:latin typeface="Courier" pitchFamily="2" charset="0"/>
              </a:rPr>
              <a:t>(</a:t>
            </a:r>
            <a:r>
              <a:rPr lang="en-US" sz="2000" dirty="0">
                <a:latin typeface="Courier" pitchFamily="2" charset="0"/>
              </a:rPr>
              <a:t>pip install coverage</a:t>
            </a:r>
            <a:r>
              <a:rPr lang="en-US" sz="3200" dirty="0">
                <a:latin typeface="Courier" pitchFamily="2" charset="0"/>
              </a:rPr>
              <a:t>)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Unit tests in R </a:t>
            </a:r>
            <a:br>
              <a:rPr lang="en-US" sz="3200" dirty="0"/>
            </a:br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towardsdatascience.com</a:t>
            </a:r>
            <a:r>
              <a:rPr lang="en-US" sz="2400" dirty="0">
                <a:hlinkClick r:id="rId3"/>
              </a:rPr>
              <a:t>/unit-testing-in-r-68ab9cc8d211</a:t>
            </a:r>
            <a:endParaRPr lang="en-US" sz="24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D658-D11F-3943-9D90-D543715001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Dealing with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8F4A-3AE1-5145-A33C-9352C6AA86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470581"/>
            <a:ext cx="9055102" cy="5250730"/>
          </a:xfrm>
        </p:spPr>
        <p:txBody>
          <a:bodyPr>
            <a:normAutofit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Even in the best labs, sometimes errors slip through</a:t>
            </a:r>
            <a:endParaRPr lang="en-US" sz="24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D49AB4-811B-EA43-8F74-4CAEAA73D587}"/>
              </a:ext>
            </a:extLst>
          </p:cNvPr>
          <p:cNvGrpSpPr/>
          <p:nvPr/>
        </p:nvGrpSpPr>
        <p:grpSpPr>
          <a:xfrm>
            <a:off x="88897" y="2286000"/>
            <a:ext cx="4274127" cy="1362363"/>
            <a:chOff x="990600" y="2590800"/>
            <a:chExt cx="4274127" cy="13623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C69E30-3A55-1149-AB85-131E3716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2590800"/>
              <a:ext cx="4274127" cy="100032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13A661-1E0C-F047-A876-465D4274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3535074"/>
              <a:ext cx="4274127" cy="41808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FB398B-7B7F-DF4D-B228-D01477E1A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024" y="2286000"/>
            <a:ext cx="4257384" cy="13623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9A950A-6A2F-8F40-9503-6AFF5FCBA04A}"/>
              </a:ext>
            </a:extLst>
          </p:cNvPr>
          <p:cNvSpPr/>
          <p:nvPr/>
        </p:nvSpPr>
        <p:spPr>
          <a:xfrm>
            <a:off x="4414691" y="3648363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“We had posted a 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preprint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describing some issues that we had identified with the stop-signal task in the ABCD Study, along with the 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used for all of the analyses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 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ABCD stop-signal team performed a detailed review our code and notified us of an error in the code that resulted in inaccurate estimation of one of the basic behavioral measures on the task”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7929D8-CFEC-9942-8491-FF82A1B3B097}"/>
              </a:ext>
            </a:extLst>
          </p:cNvPr>
          <p:cNvSpPr/>
          <p:nvPr/>
        </p:nvSpPr>
        <p:spPr>
          <a:xfrm>
            <a:off x="88897" y="3728676"/>
            <a:ext cx="4168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In 2007, Chang and coauthors 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hlinkClick r:id="rId8" tooltip="Retr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retracted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 five previously published papers describing the structures of three multidrug transporter proteins after another research group published a widely differing structure, which led to the discovery of a critical 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hlinkClick r:id="rId9" tooltip="Bug (softwar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 in the Chang group's custom software tools.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792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D658-D11F-3943-9D90-D543715001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Dealing with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8F4A-3AE1-5145-A33C-9352C6AA86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470581"/>
            <a:ext cx="9055102" cy="5250730"/>
          </a:xfrm>
        </p:spPr>
        <p:txBody>
          <a:bodyPr>
            <a:normAutofit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Even in the best labs, sometimes errors slip through</a:t>
            </a:r>
            <a:endParaRPr lang="en-US" sz="24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D49AB4-811B-EA43-8F74-4CAEAA73D587}"/>
              </a:ext>
            </a:extLst>
          </p:cNvPr>
          <p:cNvGrpSpPr/>
          <p:nvPr/>
        </p:nvGrpSpPr>
        <p:grpSpPr>
          <a:xfrm>
            <a:off x="88897" y="2286000"/>
            <a:ext cx="4274127" cy="1362363"/>
            <a:chOff x="990600" y="2590800"/>
            <a:chExt cx="4274127" cy="13623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C69E30-3A55-1149-AB85-131E3716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2590800"/>
              <a:ext cx="4274127" cy="100032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13A661-1E0C-F047-A876-465D4274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3535074"/>
              <a:ext cx="4274127" cy="41808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FB398B-7B7F-DF4D-B228-D01477E1A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024" y="2286000"/>
            <a:ext cx="4257384" cy="13623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9A950A-6A2F-8F40-9503-6AFF5FCBA04A}"/>
              </a:ext>
            </a:extLst>
          </p:cNvPr>
          <p:cNvSpPr/>
          <p:nvPr/>
        </p:nvSpPr>
        <p:spPr>
          <a:xfrm>
            <a:off x="4414691" y="364836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7929D8-CFEC-9942-8491-FF82A1B3B097}"/>
              </a:ext>
            </a:extLst>
          </p:cNvPr>
          <p:cNvSpPr/>
          <p:nvPr/>
        </p:nvSpPr>
        <p:spPr>
          <a:xfrm>
            <a:off x="88897" y="3728676"/>
            <a:ext cx="41684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then, Chang has published several papers in the field of structural biology, and has been awarded a EUREKA grant, "for exceptionally innovative research projects that could have an extraordinarily significant impact on many areas of science," from the NIH and is a full professor at USCD.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CBC3DC-03C6-F149-891C-E59DCEB2AC03}"/>
              </a:ext>
            </a:extLst>
          </p:cNvPr>
          <p:cNvGrpSpPr/>
          <p:nvPr/>
        </p:nvGrpSpPr>
        <p:grpSpPr>
          <a:xfrm>
            <a:off x="4396219" y="3779950"/>
            <a:ext cx="4224189" cy="2317003"/>
            <a:chOff x="4396219" y="3779950"/>
            <a:chExt cx="4224189" cy="2317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962510-3ED2-4640-8B87-85602FEB7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6219" y="4857650"/>
              <a:ext cx="4220153" cy="1239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691B95-0102-9643-A4E5-B3ED6E97C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0255" y="3779950"/>
              <a:ext cx="4220153" cy="107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5565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D658-D11F-3943-9D90-D543715001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Dealing with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8F4A-3AE1-5145-A33C-9352C6AA86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470581"/>
            <a:ext cx="9055102" cy="5250730"/>
          </a:xfrm>
        </p:spPr>
        <p:txBody>
          <a:bodyPr>
            <a:normAutofit fontScale="92500" lnSpcReduction="20000"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Even in the best labs, sometimes errors slip through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Sharing code is critical for discovering error. Don’t let  embarrassment about ugly code stop you from sharing.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Own your mistakes and do what’s necessary to correct them. Good PIs will applaud you for it.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Making errors and correcting them is part of science.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Normalizing errors is a critical step in addressing the reproducibility crisis.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u="sng" dirty="0"/>
              <a:t>Never</a:t>
            </a:r>
            <a:r>
              <a:rPr lang="en-US" sz="3200" dirty="0"/>
              <a:t> mock or jeer another person’s code, no matter how sloppy.  </a:t>
            </a:r>
            <a:endParaRPr lang="en-US" sz="24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9A950A-6A2F-8F40-9503-6AFF5FCBA04A}"/>
              </a:ext>
            </a:extLst>
          </p:cNvPr>
          <p:cNvSpPr/>
          <p:nvPr/>
        </p:nvSpPr>
        <p:spPr>
          <a:xfrm>
            <a:off x="4414691" y="364836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7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Poll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257025"/>
          </a:xfrm>
        </p:spPr>
        <p:txBody>
          <a:bodyPr>
            <a:normAutofit lnSpcReduction="10000"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What percentage of peer-reviewed papers in the biomedical literature present results that can be replicated by another scientist in the same field?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&gt; 80%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50-80%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20-50%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&lt; 20%</a:t>
            </a:r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33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D658-D11F-3943-9D90-D54371500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96" y="-139819"/>
            <a:ext cx="9144000" cy="1429874"/>
          </a:xfrm>
        </p:spPr>
        <p:txBody>
          <a:bodyPr>
            <a:noAutofit/>
          </a:bodyPr>
          <a:lstStyle/>
          <a:p>
            <a:pPr lvl="0"/>
            <a:r>
              <a:rPr lang="en-US" sz="4000" dirty="0"/>
              <a:t>Reproducible workflows with Containers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9A950A-6A2F-8F40-9503-6AFF5FCBA04A}"/>
              </a:ext>
            </a:extLst>
          </p:cNvPr>
          <p:cNvSpPr/>
          <p:nvPr/>
        </p:nvSpPr>
        <p:spPr>
          <a:xfrm>
            <a:off x="1139863" y="372138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C40654-431A-0A46-9157-78BE8BCDC14D}"/>
              </a:ext>
            </a:extLst>
          </p:cNvPr>
          <p:cNvSpPr/>
          <p:nvPr/>
        </p:nvSpPr>
        <p:spPr>
          <a:xfrm>
            <a:off x="2541674" y="5840378"/>
            <a:ext cx="405906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Containers at NIH are easy! </a:t>
            </a:r>
            <a:br>
              <a:rPr lang="en-US" dirty="0"/>
            </a:b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hpc.nih.gov</a:t>
            </a:r>
            <a:r>
              <a:rPr lang="en-US" dirty="0">
                <a:hlinkClick r:id="rId3"/>
              </a:rPr>
              <a:t>/apps/</a:t>
            </a:r>
            <a:r>
              <a:rPr lang="en-US" dirty="0" err="1">
                <a:hlinkClick r:id="rId3"/>
              </a:rPr>
              <a:t>singularity.html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A0CBE-7F6A-6D48-8E6E-D8F0AC84C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7170"/>
            <a:ext cx="9144000" cy="3376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4CCB4F-8820-3B43-8EED-F70412A79099}"/>
              </a:ext>
            </a:extLst>
          </p:cNvPr>
          <p:cNvSpPr/>
          <p:nvPr/>
        </p:nvSpPr>
        <p:spPr>
          <a:xfrm>
            <a:off x="74428" y="4899023"/>
            <a:ext cx="9069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Containers (with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Docker</a:t>
            </a:r>
            <a:r>
              <a:rPr lang="en-US" dirty="0">
                <a:solidFill>
                  <a:schemeClr val="bg1"/>
                </a:solidFill>
              </a:rPr>
              <a:t> or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Singularity</a:t>
            </a:r>
            <a:r>
              <a:rPr lang="en-US" dirty="0">
                <a:solidFill>
                  <a:schemeClr val="bg1"/>
                </a:solidFill>
              </a:rPr>
              <a:t>) allow packaging up all code and dependencies to ensure that analyses run reliably across a range of operating systems and software versions.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7"/>
              </a:rPr>
              <a:t>https://</a:t>
            </a:r>
            <a:r>
              <a:rPr lang="en-US" dirty="0" err="1">
                <a:solidFill>
                  <a:schemeClr val="bg1"/>
                </a:solidFill>
                <a:hlinkClick r:id="rId7"/>
              </a:rPr>
              <a:t>doi.org</a:t>
            </a:r>
            <a:r>
              <a:rPr lang="en-US" dirty="0">
                <a:solidFill>
                  <a:schemeClr val="bg1"/>
                </a:solidFill>
                <a:hlinkClick r:id="rId7"/>
              </a:rPr>
              <a:t>/10.1177/25152459211017853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935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3596-6B70-AC40-AC44-A666B7D2C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869576"/>
          </a:xfrm>
        </p:spPr>
        <p:txBody>
          <a:bodyPr/>
          <a:lstStyle/>
          <a:p>
            <a:pPr lvl="0"/>
            <a:r>
              <a:rPr lang="en-US" sz="3200" dirty="0"/>
              <a:t>Preprint posting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AE9286E-8C08-954A-B9EE-FD0A0EC9CF4A}"/>
              </a:ext>
            </a:extLst>
          </p:cNvPr>
          <p:cNvSpPr/>
          <p:nvPr/>
        </p:nvSpPr>
        <p:spPr>
          <a:xfrm>
            <a:off x="0" y="536103"/>
            <a:ext cx="9144000" cy="6001646"/>
          </a:xfrm>
          <a:prstGeom prst="rect">
            <a:avLst/>
          </a:prstGeom>
          <a:noFill/>
          <a:ln cap="flat">
            <a:noFill/>
            <a:prstDash val="solid"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 dirty="0">
              <a:solidFill>
                <a:srgbClr val="FFFFFF"/>
              </a:solidFill>
              <a:uFillTx/>
              <a:latin typeface="Gill Sans MT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 dirty="0">
              <a:solidFill>
                <a:srgbClr val="FFFFFF"/>
              </a:solidFill>
              <a:uFillTx/>
              <a:latin typeface="Gill Sans MT"/>
            </a:endParaRPr>
          </a:p>
          <a:p>
            <a:pPr marL="914400" marR="0" lvl="1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 dirty="0">
              <a:solidFill>
                <a:srgbClr val="FFFFFF"/>
              </a:solidFill>
              <a:uFillTx/>
              <a:latin typeface="Gill Sans MT"/>
            </a:endParaRPr>
          </a:p>
          <a:p>
            <a:pPr marL="914400" marR="0" lvl="1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 dirty="0">
              <a:solidFill>
                <a:srgbClr val="FFFFFF"/>
              </a:solidFill>
              <a:uFillTx/>
              <a:latin typeface="Gill Sans MT"/>
            </a:endParaRPr>
          </a:p>
          <a:p>
            <a:pPr marL="914400" marR="0" lvl="1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Benefits:</a:t>
            </a:r>
          </a:p>
          <a:p>
            <a:pPr marL="1371600" marR="0" lvl="2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Open access</a:t>
            </a:r>
          </a:p>
          <a:p>
            <a:pPr marL="1371600" marR="0" lvl="2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Catch errors</a:t>
            </a:r>
          </a:p>
          <a:p>
            <a:pPr marL="1371600" marR="0" lvl="2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Earlier citation</a:t>
            </a:r>
          </a:p>
          <a:p>
            <a:pPr marL="1371600" marR="0" lvl="2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Earlier precedence, </a:t>
            </a:r>
            <a:b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</a:b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prevent scooping</a:t>
            </a:r>
          </a:p>
          <a:p>
            <a:pPr marL="1371600" marR="0" lvl="2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Speed and improve final submission</a:t>
            </a:r>
          </a:p>
          <a:p>
            <a:pPr marL="914400" marR="0" lvl="1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 dirty="0">
              <a:solidFill>
                <a:srgbClr val="FFFFFF"/>
              </a:solidFill>
              <a:uFillTx/>
              <a:latin typeface="Gill Sans M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9005AB3-32DA-524D-86B9-FE8E730F7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3" y="1326456"/>
            <a:ext cx="3229861" cy="863595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DB44B-8F2C-1740-B48F-1D225931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297" y="1173358"/>
            <a:ext cx="3136904" cy="1169791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3FEB8C-9C53-FB48-92A7-5B0B98B9A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1" y="2466584"/>
            <a:ext cx="3975097" cy="2867412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BF11DC40-A602-7044-ADAC-C03A08C8C450}"/>
              </a:ext>
            </a:extLst>
          </p:cNvPr>
          <p:cNvSpPr/>
          <p:nvPr/>
        </p:nvSpPr>
        <p:spPr>
          <a:xfrm rot="16200004">
            <a:off x="6958127" y="3843744"/>
            <a:ext cx="4016163" cy="276999"/>
          </a:xfrm>
          <a:prstGeom prst="rect">
            <a:avLst/>
          </a:prstGeom>
          <a:noFill/>
          <a:ln cap="flat">
            <a:noFill/>
            <a:prstDash val="solid"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cs typeface="Arial"/>
              </a:rPr>
              <a:t>Kriegeskorte (2016)  DOI:</a:t>
            </a:r>
            <a:r>
              <a:rPr lang="pl-PL" sz="12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cs typeface="Arial"/>
              </a:rPr>
              <a:t>10.15200/winn.145838.88372</a:t>
            </a: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cs typeface="Arial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41E7-EE99-0742-9B96-7B222F7098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1" y="-125967"/>
            <a:ext cx="9144000" cy="1060073"/>
          </a:xfrm>
        </p:spPr>
        <p:txBody>
          <a:bodyPr/>
          <a:lstStyle/>
          <a:p>
            <a:pPr lvl="0"/>
            <a:r>
              <a:rPr lang="en-US" sz="4000"/>
              <a:t>Standards – EQUATOR &amp; COBIDAS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EB094B3A-2F18-5247-913B-09DFE970C304}"/>
              </a:ext>
            </a:extLst>
          </p:cNvPr>
          <p:cNvSpPr/>
          <p:nvPr/>
        </p:nvSpPr>
        <p:spPr>
          <a:xfrm>
            <a:off x="0" y="955200"/>
            <a:ext cx="9144000" cy="584777"/>
          </a:xfrm>
          <a:prstGeom prst="rect">
            <a:avLst/>
          </a:prstGeom>
          <a:noFill/>
          <a:ln cap="flat">
            <a:noFill/>
            <a:prstDash val="solid"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Checklists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1FF1B3-6CE4-EB41-8F98-68C56C5C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798"/>
            <a:ext cx="7226740" cy="3494544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1A4F5DF-EA79-244F-89A4-B1FAEE524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019" y="3238503"/>
            <a:ext cx="5979782" cy="3048079"/>
          </a:xfrm>
          <a:prstGeom prst="rect">
            <a:avLst/>
          </a:prstGeom>
          <a:noFill/>
          <a:ln cap="flat">
            <a:noFill/>
          </a:ln>
          <a:effectLst>
            <a:outerShdw dist="38103" dir="108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D658-D11F-3943-9D90-D543715001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Take Homes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8F4A-3AE1-5145-A33C-9352C6AA86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2"/>
            <a:ext cx="9055102" cy="4988857"/>
          </a:xfrm>
        </p:spPr>
        <p:txBody>
          <a:bodyPr>
            <a:normAutofit fontScale="85000" lnSpcReduction="20000"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A large fraction of the people listening to this will author an unreproducible finding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Some of reproducibility is just part of science, but a much larger fraction is preventable</a:t>
            </a:r>
          </a:p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YOU can influence your PI to do more reproducible science: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3000" dirty="0"/>
              <a:t>Ask to pre-register the study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3200" dirty="0"/>
              <a:t>Make your code available, readable, re-runnable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3200" dirty="0"/>
              <a:t>Plan for coding errors and include test to catch them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3200" dirty="0"/>
              <a:t>Don't be embarrassed of your code and don't mock others</a:t>
            </a:r>
          </a:p>
          <a:p>
            <a:pPr lvl="1">
              <a:buSzPct val="100000"/>
              <a:buFont typeface="Arial"/>
              <a:buChar char="•"/>
            </a:pPr>
            <a:r>
              <a:rPr lang="en-US" sz="3200" dirty="0"/>
              <a:t>Report your work thoroughly using checklists and broadly using pre-print servers</a:t>
            </a:r>
          </a:p>
          <a:p>
            <a:pPr marL="349246" lvl="1" indent="0">
              <a:buSzPct val="100000"/>
              <a:buNone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76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3E52-6CAD-EF4F-9518-3C3497D625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939802"/>
            <a:ext cx="9144000" cy="462280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Thanks!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See online slides for more URLs and references: </a:t>
            </a:r>
            <a:br>
              <a:rPr lang="en-US" sz="3600" dirty="0"/>
            </a:br>
            <a:r>
              <a:rPr lang="en-US" sz="2700" dirty="0">
                <a:hlinkClick r:id="rId2"/>
              </a:rPr>
              <a:t>https://github.com/agt24</a:t>
            </a:r>
            <a:br>
              <a:rPr lang="en-US" sz="3600" dirty="0">
                <a:hlinkClick r:id="rId2"/>
              </a:rPr>
            </a:br>
            <a:br>
              <a:rPr lang="en-US" sz="3600" dirty="0"/>
            </a:br>
            <a:r>
              <a:rPr lang="en-US" sz="5300" dirty="0"/>
              <a:t>Questions?</a:t>
            </a:r>
            <a:br>
              <a:rPr lang="en-US" sz="530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Google Shape;462;p37">
            <a:extLst>
              <a:ext uri="{FF2B5EF4-FFF2-40B4-BE49-F238E27FC236}">
                <a16:creationId xmlns:a16="http://schemas.microsoft.com/office/drawing/2014/main" id="{E4668535-88BA-EE41-BDFD-E34A13CF5F0F}"/>
              </a:ext>
            </a:extLst>
          </p:cNvPr>
          <p:cNvSpPr txBox="1"/>
          <p:nvPr/>
        </p:nvSpPr>
        <p:spPr>
          <a:xfrm>
            <a:off x="277091" y="3202711"/>
            <a:ext cx="914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r>
              <a:rPr lang="en-US" sz="2800" u="sng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http://cmn.nimh.nih.gov/dsst</a:t>
            </a:r>
            <a:endParaRPr sz="2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F6EF-CBDC-974F-BC53-EC35380266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869576"/>
          </a:xfrm>
        </p:spPr>
        <p:txBody>
          <a:bodyPr/>
          <a:lstStyle/>
          <a:p>
            <a:pPr lvl="0"/>
            <a:r>
              <a:rPr lang="en-US" sz="3200" dirty="0"/>
              <a:t>Extra Slides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F6EF-CBDC-974F-BC53-EC35380266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869576"/>
          </a:xfrm>
        </p:spPr>
        <p:txBody>
          <a:bodyPr/>
          <a:lstStyle/>
          <a:p>
            <a:pPr lvl="0"/>
            <a:r>
              <a:rPr lang="en-US" sz="3200"/>
              <a:t>What is Open Science?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33E6C-0485-5D42-B601-A46E38C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29" y="1079504"/>
            <a:ext cx="4837148" cy="5206995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550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BF476-A6C0-FF47-A5A4-8D984DDC8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020"/>
            <a:ext cx="8984512" cy="142987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does Reproducibility even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6D389-D02C-B741-A640-5AEA7A5FC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000" dirty="0"/>
              <a:t>Varies by field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effectLst/>
              </a:rPr>
              <a:t>Political Science, Economics</a:t>
            </a:r>
            <a:r>
              <a:rPr lang="en-US" dirty="0">
                <a:effectLst/>
              </a:rPr>
              <a:t>:  The terms are used with no distinction between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effectLst/>
              </a:rPr>
              <a:t>Statistics &amp; Most Biomedical Research</a:t>
            </a:r>
            <a:r>
              <a:rPr lang="en-US" dirty="0">
                <a:effectLst/>
              </a:rPr>
              <a:t>:  “Reproducibility” refers to instances in which the original researcher's data and computer codes are used to regenerate the results, while “replicability” refers to instances in which a researcher collects new data to arrive at the same scientific findings as a previous study.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effectLst/>
              </a:rPr>
              <a:t>Microbiology, Immunology, Computer Science</a:t>
            </a:r>
            <a:r>
              <a:rPr lang="en-US" dirty="0">
                <a:effectLst/>
              </a:rPr>
              <a:t>: “Reproducibility” refers to independent researchers arriving at the same results using their own data and methods, while “replicability” refers to a different team arriving at the same results using the original author's artifacts.</a:t>
            </a:r>
            <a:br>
              <a:rPr lang="en-US" dirty="0">
                <a:effectLst/>
              </a:rPr>
            </a:br>
            <a:r>
              <a:rPr lang="en-US" sz="1800" dirty="0">
                <a:hlinkClick r:id="rId2"/>
              </a:rPr>
              <a:t> </a:t>
            </a:r>
            <a:br>
              <a:rPr lang="en-US" sz="1800" dirty="0"/>
            </a:br>
            <a:r>
              <a:rPr lang="en-US" sz="1800" dirty="0">
                <a:hlinkClick r:id="rId2"/>
              </a:rPr>
              <a:t>https://www.ncbi.nlm.nih.gov/books/NBK547546/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https://arxiv.org/pdf/1802.03311.pdf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59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0ECF-F722-464C-A4E3-E55BFF302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9226"/>
            <a:ext cx="7770808" cy="869576"/>
          </a:xfrm>
        </p:spPr>
        <p:txBody>
          <a:bodyPr>
            <a:normAutofit fontScale="90000"/>
          </a:bodyPr>
          <a:lstStyle/>
          <a:p>
            <a:pPr lvl="0"/>
            <a:r>
              <a:rPr lang="en-US" sz="3200"/>
              <a:t>Open Access</a:t>
            </a:r>
            <a:br>
              <a:rPr lang="en-US" sz="3200"/>
            </a:br>
            <a:r>
              <a:rPr lang="en-US" sz="3200"/>
              <a:t>Open access publication are cited more</a:t>
            </a:r>
          </a:p>
        </p:txBody>
      </p:sp>
      <p:sp>
        <p:nvSpPr>
          <p:cNvPr id="4" name="Shape 129">
            <a:extLst>
              <a:ext uri="{FF2B5EF4-FFF2-40B4-BE49-F238E27FC236}">
                <a16:creationId xmlns:a16="http://schemas.microsoft.com/office/drawing/2014/main" id="{8BA1E7DE-956B-6D41-9FF4-414051AF3A33}"/>
              </a:ext>
            </a:extLst>
          </p:cNvPr>
          <p:cNvSpPr/>
          <p:nvPr/>
        </p:nvSpPr>
        <p:spPr>
          <a:xfrm>
            <a:off x="0" y="5813682"/>
            <a:ext cx="9144000" cy="410364"/>
          </a:xfrm>
          <a:prstGeom prst="rect">
            <a:avLst/>
          </a:prstGeom>
          <a:noFill/>
          <a:ln cap="flat">
            <a:noFill/>
            <a:prstDash val="solid"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  <p:txBody>
          <a:bodyPr vert="horz" wrap="square" lIns="50804" tIns="50804" rIns="50804" bIns="50804" anchor="ctr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mean citation rate of OA articles divided by mean citation rate of non-OA articles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78D790E8-3192-8C46-B035-82D72B42A0F3}"/>
              </a:ext>
            </a:extLst>
          </p:cNvPr>
          <p:cNvSpPr/>
          <p:nvPr/>
        </p:nvSpPr>
        <p:spPr>
          <a:xfrm rot="16200004">
            <a:off x="5655550" y="3169515"/>
            <a:ext cx="4990429" cy="276999"/>
          </a:xfrm>
          <a:prstGeom prst="rect">
            <a:avLst/>
          </a:prstGeom>
          <a:noFill/>
          <a:ln cap="flat">
            <a:noFill/>
            <a:prstDash val="solid"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https://elifesciences.org/content/5/e16800%20</a:t>
            </a:r>
          </a:p>
        </p:txBody>
      </p:sp>
      <p:pic>
        <p:nvPicPr>
          <p:cNvPr id="6" name="Picture 11" descr="elife-16800-fig1-v2.jpg">
            <a:extLst>
              <a:ext uri="{FF2B5EF4-FFF2-40B4-BE49-F238E27FC236}">
                <a16:creationId xmlns:a16="http://schemas.microsoft.com/office/drawing/2014/main" id="{777DE691-A5A7-9742-9AA0-266E2BAE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74" y="954999"/>
            <a:ext cx="7213601" cy="4858682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6641-0444-7644-8D63-37177D8391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10825"/>
            <a:ext cx="7770808" cy="869576"/>
          </a:xfrm>
        </p:spPr>
        <p:txBody>
          <a:bodyPr>
            <a:normAutofit fontScale="90000"/>
          </a:bodyPr>
          <a:lstStyle/>
          <a:p>
            <a:pPr lvl="0"/>
            <a:r>
              <a:rPr lang="en-US" sz="4000"/>
              <a:t>Open Review</a:t>
            </a:r>
            <a:br>
              <a:rPr lang="en-US" sz="4000"/>
            </a:br>
            <a:endParaRPr lang="en-US" sz="4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45127-DACB-7346-AF57-EB1CFF43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1" y="1015998"/>
            <a:ext cx="4432297" cy="1899556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76ACD4-ED70-2646-93A0-C5C977A818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95"/>
          <a:stretch>
            <a:fillRect/>
          </a:stretch>
        </p:blipFill>
        <p:spPr>
          <a:xfrm>
            <a:off x="5167310" y="950637"/>
            <a:ext cx="3276596" cy="1257300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378498-B0A7-1E45-BFB6-0859E34B54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196"/>
          <a:stretch>
            <a:fillRect/>
          </a:stretch>
        </p:blipFill>
        <p:spPr>
          <a:xfrm>
            <a:off x="4737104" y="2207937"/>
            <a:ext cx="4140202" cy="906060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6081D972-FB34-FC40-818A-F0589BF6ACF9}"/>
              </a:ext>
            </a:extLst>
          </p:cNvPr>
          <p:cNvSpPr/>
          <p:nvPr/>
        </p:nvSpPr>
        <p:spPr>
          <a:xfrm>
            <a:off x="127001" y="3429000"/>
            <a:ext cx="7772400" cy="1815879"/>
          </a:xfrm>
          <a:prstGeom prst="rect">
            <a:avLst/>
          </a:prstGeom>
          <a:noFill/>
          <a:ln cap="flat">
            <a:noFill/>
            <a:prstDash val="solid"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Public discussion of pros and cons of submission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Optional anonymity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Prevent low-quality and or biased review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5B41-9A6A-2140-9A75-20B3AD0BB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6245"/>
            <a:ext cx="7770808" cy="869576"/>
          </a:xfrm>
        </p:spPr>
        <p:txBody>
          <a:bodyPr/>
          <a:lstStyle/>
          <a:p>
            <a:pPr lvl="0"/>
            <a:r>
              <a:rPr lang="en-US" sz="3200" dirty="0"/>
              <a:t>Less than 50%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BB6B6ABC-DD91-AE4B-A2F6-5F34E6300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02" y="898196"/>
            <a:ext cx="7239003" cy="5258522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51C91C72-36AC-1148-9FD1-EF13BD9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543" y="876296"/>
            <a:ext cx="3647166" cy="366546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416C39D-0402-9047-A975-E505FE4BB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07" y="898196"/>
            <a:ext cx="2783954" cy="386891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3EF788-DB78-9044-ABF5-BA7FB5C68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284" y="2112418"/>
            <a:ext cx="5738419" cy="445688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F931C2-5ECA-3446-89A3-68A42C58F7EB}"/>
              </a:ext>
            </a:extLst>
          </p:cNvPr>
          <p:cNvSpPr/>
          <p:nvPr/>
        </p:nvSpPr>
        <p:spPr>
          <a:xfrm>
            <a:off x="0" y="6581001"/>
            <a:ext cx="63150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6"/>
              </a:rPr>
              <a:t>Ioannidis on Reproducability Feb 2021, https://www.youtube.com/watch?v=L1-fNM0uJQA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0753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7121-507A-F048-B5F2-0DF60A345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10825"/>
            <a:ext cx="7770808" cy="869576"/>
          </a:xfrm>
        </p:spPr>
        <p:txBody>
          <a:bodyPr/>
          <a:lstStyle/>
          <a:p>
            <a:pPr lvl="0"/>
            <a:r>
              <a:rPr lang="en-US" sz="4000"/>
              <a:t>Incentives: Badges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8E7CB85-9E47-D84F-8AA1-4D43E0E3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205" y="1282994"/>
            <a:ext cx="4957867" cy="4668359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10908AD-55D2-B646-8E76-DF6FC7E53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130"/>
          <a:stretch>
            <a:fillRect/>
          </a:stretch>
        </p:blipFill>
        <p:spPr>
          <a:xfrm>
            <a:off x="1051075" y="2805196"/>
            <a:ext cx="1878735" cy="1858682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DB5BD56-87D3-1246-A8FF-6599405A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578"/>
          <a:stretch>
            <a:fillRect/>
          </a:stretch>
        </p:blipFill>
        <p:spPr>
          <a:xfrm>
            <a:off x="154981" y="980401"/>
            <a:ext cx="3670922" cy="1824794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80CA-728C-0B45-B6A3-569395F103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-5980"/>
            <a:ext cx="7770808" cy="869576"/>
          </a:xfrm>
        </p:spPr>
        <p:txBody>
          <a:bodyPr>
            <a:normAutofit fontScale="90000"/>
          </a:bodyPr>
          <a:lstStyle/>
          <a:p>
            <a:pPr lvl="0"/>
            <a:r>
              <a:rPr lang="en-US" sz="4000"/>
              <a:t>How to be Open – Choose your battles</a:t>
            </a:r>
            <a:br>
              <a:rPr lang="en-US" sz="4000"/>
            </a:br>
            <a:r>
              <a:rPr lang="en-US" sz="3200"/>
              <a:t>Be open when you can, as you can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72164F6-77E1-EF47-ABF4-76B104DF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2" y="1054102"/>
            <a:ext cx="5811359" cy="5024335"/>
          </a:xfrm>
          <a:prstGeom prst="rect">
            <a:avLst/>
          </a:prstGeom>
          <a:noFill/>
          <a:ln cap="flat">
            <a:noFill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</p:pic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87A33999-510F-F244-A330-68BDB7EC9BC1}"/>
              </a:ext>
            </a:extLst>
          </p:cNvPr>
          <p:cNvSpPr/>
          <p:nvPr/>
        </p:nvSpPr>
        <p:spPr>
          <a:xfrm>
            <a:off x="2794863" y="1539492"/>
            <a:ext cx="4189415" cy="21589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0000">
              <a:alpha val="30000"/>
            </a:srgbClr>
          </a:solidFill>
          <a:ln w="6345" cap="flat">
            <a:solidFill>
              <a:srgbClr val="1884CD"/>
            </a:solidFill>
            <a:prstDash val="solid"/>
          </a:ln>
          <a:effectLst>
            <a:outerShdw dist="50803" dir="2100142" algn="tl">
              <a:srgbClr val="000000">
                <a:alpha val="5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rmAutofit fontScale="40000" lnSpcReduction="20000"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5B41-9A6A-2140-9A75-20B3AD0BB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869576"/>
          </a:xfrm>
        </p:spPr>
        <p:txBody>
          <a:bodyPr/>
          <a:lstStyle/>
          <a:p>
            <a:pPr lvl="0"/>
            <a:r>
              <a:rPr lang="en-US" sz="3200"/>
              <a:t>Reproducibility of Cancer Studies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C5892-771C-5D4E-938F-1607C9C9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5" y="3008000"/>
            <a:ext cx="7497823" cy="2733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F0ECF-5B5E-724F-81EB-A4642D01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1" y="959145"/>
            <a:ext cx="5476973" cy="13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4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B788-0127-914B-BFCA-60553C624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21020"/>
            <a:ext cx="7770808" cy="869576"/>
          </a:xfrm>
        </p:spPr>
        <p:txBody>
          <a:bodyPr/>
          <a:lstStyle/>
          <a:p>
            <a:pPr lvl="0"/>
            <a:r>
              <a:rPr lang="en-US" sz="3200" dirty="0"/>
              <a:t>Reproducibility in Psychology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C13F-31CD-4F47-B3F8-172D1F769457}"/>
              </a:ext>
            </a:extLst>
          </p:cNvPr>
          <p:cNvSpPr/>
          <p:nvPr/>
        </p:nvSpPr>
        <p:spPr>
          <a:xfrm>
            <a:off x="78509" y="6348130"/>
            <a:ext cx="873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https://www.theatlantic.com/science/archive/2015/08/psychology-studies-reliability-reproducability-nosek/402466/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https://science.sciencemag.org/content/349/6251/aac4716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EC2A9-2723-A548-890E-CA3D4BEF8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13" y="1066837"/>
            <a:ext cx="8174182" cy="52050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Poll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257025"/>
          </a:xfrm>
        </p:spPr>
        <p:txBody>
          <a:bodyPr>
            <a:normAutofit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/>
              <a:t>Papers published in prestigious journals are more likely to report reproducible findings.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True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/>
              <a:t>False</a:t>
            </a:r>
          </a:p>
          <a:p>
            <a:pPr lvl="0">
              <a:buSzPct val="100000"/>
              <a:buFont typeface="Arial"/>
              <a:buChar char="•"/>
            </a:pPr>
            <a:endParaRPr lang="en-US" sz="3200"/>
          </a:p>
          <a:p>
            <a:pPr lvl="0">
              <a:buSzPct val="100000"/>
              <a:buFont typeface="Arial"/>
              <a:buChar char="•"/>
            </a:pPr>
            <a:endParaRPr lang="en-US" sz="3200"/>
          </a:p>
          <a:p>
            <a:pPr lvl="0">
              <a:buSzPct val="100000"/>
              <a:buFont typeface="Arial"/>
              <a:buChar char="•"/>
            </a:pPr>
            <a:endParaRPr lang="en-US" sz="3200"/>
          </a:p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6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8D58-BBA5-5440-9C5D-57D6EB3EE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Poll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307A-95E6-0C45-8238-35C6C95908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8897" y="1869143"/>
            <a:ext cx="9055102" cy="4257025"/>
          </a:xfrm>
        </p:spPr>
        <p:txBody>
          <a:bodyPr>
            <a:normAutofit/>
          </a:bodyPr>
          <a:lstStyle/>
          <a:p>
            <a:pPr lvl="0">
              <a:buSzPct val="100000"/>
              <a:buFont typeface="Arial"/>
              <a:buChar char="•"/>
            </a:pPr>
            <a:r>
              <a:rPr lang="en-US" sz="3200" dirty="0"/>
              <a:t>Papers published in prestigious journals are more likely to report reproducible findings.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dirty="0"/>
              <a:t>True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False</a:t>
            </a:r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lvl="0">
              <a:buSzPct val="100000"/>
              <a:buFont typeface="Arial"/>
              <a:buChar char="•"/>
            </a:pPr>
            <a:endParaRPr lang="en-US" sz="3200" dirty="0"/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0879"/>
      </p:ext>
    </p:extLst>
  </p:cSld>
  <p:clrMapOvr>
    <a:masterClrMapping/>
  </p:clrMapOvr>
</p:sld>
</file>

<file path=ppt/theme/theme1.xml><?xml version="1.0" encoding="utf-8"?>
<a:theme xmlns:a="http://schemas.openxmlformats.org/drawingml/2006/main" name="Story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158CC1"/>
      </a:hlink>
      <a:folHlink>
        <a:srgbClr val="3F8ED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28580</TotalTime>
  <Words>2238</Words>
  <Application>Microsoft Macintosh PowerPoint</Application>
  <PresentationFormat>On-screen Show (4:3)</PresentationFormat>
  <Paragraphs>262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Courier</vt:lpstr>
      <vt:lpstr>Gill Sans</vt:lpstr>
      <vt:lpstr>Gill Sans MT</vt:lpstr>
      <vt:lpstr>Story</vt:lpstr>
      <vt:lpstr>Reproducible Data Science: How do you know if published scientific findings are replicable?</vt:lpstr>
      <vt:lpstr>PowerPoint Presentation</vt:lpstr>
      <vt:lpstr>Poll #1</vt:lpstr>
      <vt:lpstr>Poll #1</vt:lpstr>
      <vt:lpstr>Less than 50%</vt:lpstr>
      <vt:lpstr>Reproducibility of Cancer Studies</vt:lpstr>
      <vt:lpstr>Reproducibility in Psychology</vt:lpstr>
      <vt:lpstr>Poll Question #2</vt:lpstr>
      <vt:lpstr>Poll Question #2</vt:lpstr>
      <vt:lpstr>Reproducibility of Cancer Studies</vt:lpstr>
      <vt:lpstr>Reproducibility of Cancer Studies</vt:lpstr>
      <vt:lpstr>Poll Question #3</vt:lpstr>
      <vt:lpstr>Is it getting better?</vt:lpstr>
      <vt:lpstr>Is it getting better?</vt:lpstr>
      <vt:lpstr>Reproducibility in Mental Health</vt:lpstr>
      <vt:lpstr>Reproducibility in Mental Health</vt:lpstr>
      <vt:lpstr>Poll Question #4</vt:lpstr>
      <vt:lpstr>Poll Question #4</vt:lpstr>
      <vt:lpstr>Unreproducible results are predictable</vt:lpstr>
      <vt:lpstr>Poll Question #5</vt:lpstr>
      <vt:lpstr>What factors are predictive of reproducibility?</vt:lpstr>
      <vt:lpstr>What features correlate with unreproducible findings?</vt:lpstr>
      <vt:lpstr>What features correlate with unreproducible findings?</vt:lpstr>
      <vt:lpstr>Summary so far (Part 1)</vt:lpstr>
      <vt:lpstr>Part 2: If all biomedical science has been mired in a reproducibility crisis for nearly 20 years, is there anything a data science minded summer intern can do about it? </vt:lpstr>
      <vt:lpstr>How can you improve reproducibility?</vt:lpstr>
      <vt:lpstr>Pre-registration</vt:lpstr>
      <vt:lpstr>Planning ahead for Data Sharing</vt:lpstr>
      <vt:lpstr>Version Control</vt:lpstr>
      <vt:lpstr>Poll Question #6</vt:lpstr>
      <vt:lpstr>Poll Question #6</vt:lpstr>
      <vt:lpstr>Coding Errors are a fact of life</vt:lpstr>
      <vt:lpstr>Coding Errors are a fact of life</vt:lpstr>
      <vt:lpstr>Typical approach to code testing in science</vt:lpstr>
      <vt:lpstr>Testing your code</vt:lpstr>
      <vt:lpstr>Testing your code</vt:lpstr>
      <vt:lpstr>Dealing with errors</vt:lpstr>
      <vt:lpstr>Dealing with errors</vt:lpstr>
      <vt:lpstr>Dealing with errors</vt:lpstr>
      <vt:lpstr>Reproducible workflows with Containers</vt:lpstr>
      <vt:lpstr>Preprint posting</vt:lpstr>
      <vt:lpstr>Standards – EQUATOR &amp; COBIDAS</vt:lpstr>
      <vt:lpstr>Take Homes</vt:lpstr>
      <vt:lpstr>Thanks!  See online slides for more URLs and references:  https://github.com/agt24  Questions?  </vt:lpstr>
      <vt:lpstr>Extra Slides</vt:lpstr>
      <vt:lpstr>What is Open Science?</vt:lpstr>
      <vt:lpstr>What does Reproducibility even mean?</vt:lpstr>
      <vt:lpstr>Open Access Open access publication are cited more</vt:lpstr>
      <vt:lpstr>Open Review </vt:lpstr>
      <vt:lpstr>Incentives: Badges</vt:lpstr>
      <vt:lpstr>How to be Open – Choose your battles Be open when you can, as you can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Plasticity and Aerobic Fitness</dc:title>
  <dc:creator>Adam Thomas</dc:creator>
  <cp:lastModifiedBy>Thomas, Adam (NIH/NIMH) [E]</cp:lastModifiedBy>
  <cp:revision>277</cp:revision>
  <cp:lastPrinted>2017-05-10T19:01:21Z</cp:lastPrinted>
  <dcterms:created xsi:type="dcterms:W3CDTF">2014-10-30T13:44:34Z</dcterms:created>
  <dcterms:modified xsi:type="dcterms:W3CDTF">2021-07-20T16:58:10Z</dcterms:modified>
</cp:coreProperties>
</file>